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7">
  <p:sldMasterIdLst>
    <p:sldMasterId id="2147483792" r:id="rId1"/>
  </p:sldMasterIdLst>
  <p:sldIdLst>
    <p:sldId id="256" r:id="rId2"/>
    <p:sldId id="257" r:id="rId3"/>
    <p:sldId id="341" r:id="rId4"/>
    <p:sldId id="473" r:id="rId5"/>
    <p:sldId id="474" r:id="rId6"/>
    <p:sldId id="475" r:id="rId7"/>
    <p:sldId id="476" r:id="rId8"/>
    <p:sldId id="477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500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10" r:id="rId39"/>
    <p:sldId id="508" r:id="rId40"/>
    <p:sldId id="509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533" r:id="rId64"/>
    <p:sldId id="534" r:id="rId65"/>
    <p:sldId id="535" r:id="rId66"/>
    <p:sldId id="536" r:id="rId67"/>
    <p:sldId id="537" r:id="rId68"/>
    <p:sldId id="538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6" r:id="rId77"/>
    <p:sldId id="547" r:id="rId78"/>
    <p:sldId id="556" r:id="rId79"/>
    <p:sldId id="548" r:id="rId80"/>
    <p:sldId id="549" r:id="rId81"/>
    <p:sldId id="550" r:id="rId82"/>
    <p:sldId id="551" r:id="rId83"/>
    <p:sldId id="552" r:id="rId84"/>
    <p:sldId id="557" r:id="rId85"/>
    <p:sldId id="553" r:id="rId86"/>
    <p:sldId id="558" r:id="rId87"/>
    <p:sldId id="554" r:id="rId88"/>
    <p:sldId id="555" r:id="rId89"/>
    <p:sldId id="559" r:id="rId90"/>
    <p:sldId id="560" r:id="rId91"/>
    <p:sldId id="561" r:id="rId92"/>
    <p:sldId id="562" r:id="rId93"/>
    <p:sldId id="563" r:id="rId94"/>
    <p:sldId id="564" r:id="rId95"/>
    <p:sldId id="565" r:id="rId96"/>
    <p:sldId id="566" r:id="rId97"/>
    <p:sldId id="567" r:id="rId98"/>
    <p:sldId id="568" r:id="rId99"/>
    <p:sldId id="569" r:id="rId100"/>
    <p:sldId id="570" r:id="rId101"/>
    <p:sldId id="571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6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6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0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6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4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321966-C214-44FA-A753-A7A629A1F278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6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00B050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800" kern="1200">
          <a:solidFill>
            <a:srgbClr val="0070C0"/>
          </a:solidFill>
          <a:latin typeface="华文行楷" panose="02010800040101010101" pitchFamily="2" charset="-122"/>
          <a:ea typeface="华文行楷" panose="02010800040101010101" pitchFamily="2" charset="-122"/>
          <a:cs typeface="+mn-cs"/>
        </a:defRPr>
      </a:lvl2pPr>
      <a:lvl3pPr marL="38404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7030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56692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25106" y="1711568"/>
            <a:ext cx="7666893" cy="26369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>Python  Crawler Development </a:t>
            </a:r>
            <a:endParaRPr lang="zh-CN" altLang="en-US" sz="5400" dirty="0">
              <a:solidFill>
                <a:schemeClr val="accent3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525106" cy="43492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25106" y="-11016"/>
            <a:ext cx="7666894" cy="1734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极客学院 </a:t>
            </a:r>
            <a:r>
              <a:rPr lang="en-US" altLang="zh-CN" sz="2800" b="1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Jikexueyuan.com</a:t>
            </a:r>
            <a:endParaRPr lang="zh-CN" altLang="en-US" sz="2800" b="1" dirty="0" smtClean="0">
              <a:solidFill>
                <a:schemeClr val="tx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互联网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职业技能系列 </a:t>
            </a:r>
            <a:endParaRPr lang="en-US" altLang="zh-CN" sz="2800" b="1" dirty="0" smtClean="0">
              <a:solidFill>
                <a:schemeClr val="tx1"/>
              </a:solidFill>
              <a:latin typeface="Blackadder ITC" panose="04020505051007020D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9509" y="1947964"/>
            <a:ext cx="62835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爬虫开发 从入门到实战（微课版）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4349263"/>
            <a:ext cx="12192000" cy="203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93325" y="587249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人民邮电出版社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10158119" y="488555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谢乾坤 著</a:t>
            </a:r>
          </a:p>
        </p:txBody>
      </p:sp>
    </p:spTree>
    <p:extLst>
      <p:ext uri="{BB962C8B-B14F-4D97-AF65-F5344CB8AC3E}">
        <p14:creationId xmlns:p14="http://schemas.microsoft.com/office/powerpoint/2010/main" val="26496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19" y="1845734"/>
            <a:ext cx="10983951" cy="402336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storage: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dbPath</a:t>
            </a:r>
            <a:r>
              <a:rPr lang="en-US" altLang="zh-CN" dirty="0">
                <a:solidFill>
                  <a:srgbClr val="0070C0"/>
                </a:solidFill>
              </a:rPr>
              <a:t>: data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net: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zh-CN" altLang="zh-CN" dirty="0">
                <a:solidFill>
                  <a:srgbClr val="0070C0"/>
                </a:solidFill>
              </a:rPr>
              <a:t>bindIp: 127.0.0.1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保存</a:t>
            </a:r>
            <a:r>
              <a:rPr lang="zh-CN" altLang="zh-CN" dirty="0"/>
              <a:t>到～</a:t>
            </a:r>
            <a:r>
              <a:rPr lang="en-US" altLang="zh-CN" dirty="0"/>
              <a:t>/book/chapter_6/program/</a:t>
            </a:r>
            <a:r>
              <a:rPr lang="en-US" altLang="zh-CN" dirty="0" err="1"/>
              <a:t>mongodb</a:t>
            </a:r>
            <a:r>
              <a:rPr lang="en-US" altLang="zh-CN" dirty="0"/>
              <a:t>/bin/</a:t>
            </a:r>
            <a:r>
              <a:rPr lang="en-US" altLang="zh-CN" dirty="0" err="1"/>
              <a:t>mongodb.conf</a:t>
            </a:r>
            <a:r>
              <a:rPr lang="zh-CN" altLang="zh-CN" dirty="0"/>
              <a:t>，配置好以后，文件结构如图</a:t>
            </a:r>
            <a:r>
              <a:rPr lang="en-US" altLang="zh-CN" dirty="0"/>
              <a:t>6-4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9824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6.5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本章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小结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99627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主要讲解了</a:t>
            </a:r>
            <a:r>
              <a:rPr lang="en-US" altLang="zh-CN" dirty="0" err="1"/>
              <a:t>MongoDB</a:t>
            </a:r>
            <a:r>
              <a:rPr lang="zh-CN" altLang="zh-CN" dirty="0"/>
              <a:t>与</a:t>
            </a:r>
            <a:r>
              <a:rPr lang="en-US" altLang="zh-CN" dirty="0" err="1"/>
              <a:t>Redis</a:t>
            </a:r>
            <a:r>
              <a:rPr lang="zh-CN" altLang="zh-CN" dirty="0"/>
              <a:t>的使用。其中，</a:t>
            </a:r>
            <a:r>
              <a:rPr lang="en-US" altLang="zh-CN" dirty="0" err="1"/>
              <a:t>MongoDB</a:t>
            </a:r>
            <a:r>
              <a:rPr lang="zh-CN" altLang="zh-CN" dirty="0"/>
              <a:t>主要用来存放爬虫爬到的各种需要持久化保存的数据，而</a:t>
            </a:r>
            <a:r>
              <a:rPr lang="en-US" altLang="zh-CN" dirty="0" err="1"/>
              <a:t>Redis</a:t>
            </a:r>
            <a:r>
              <a:rPr lang="zh-CN" altLang="zh-CN" dirty="0"/>
              <a:t>则用来存放各种中间数据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通过</a:t>
            </a:r>
            <a:r>
              <a:rPr lang="zh-CN" altLang="zh-CN" dirty="0"/>
              <a:t>减少频繁读</a:t>
            </a:r>
            <a:r>
              <a:rPr lang="en-US" altLang="zh-CN" dirty="0"/>
              <a:t>/</a:t>
            </a:r>
            <a:r>
              <a:rPr lang="zh-CN" altLang="zh-CN" dirty="0"/>
              <a:t>写</a:t>
            </a:r>
            <a:r>
              <a:rPr lang="en-US" altLang="zh-CN" dirty="0" err="1"/>
              <a:t>MongoDB</a:t>
            </a:r>
            <a:r>
              <a:rPr lang="zh-CN" altLang="zh-CN" dirty="0"/>
              <a:t>，并使用</a:t>
            </a:r>
            <a:r>
              <a:rPr lang="en-US" altLang="zh-CN" dirty="0" err="1"/>
              <a:t>Redis</a:t>
            </a:r>
            <a:r>
              <a:rPr lang="zh-CN" altLang="zh-CN" dirty="0"/>
              <a:t>来弥补</a:t>
            </a:r>
            <a:r>
              <a:rPr lang="en-US" altLang="zh-CN" dirty="0" err="1"/>
              <a:t>MongoDB</a:t>
            </a:r>
            <a:r>
              <a:rPr lang="zh-CN" altLang="zh-CN" dirty="0"/>
              <a:t>的一些不足，可以显著提高爬虫的运行效率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886888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6.6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动手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实践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48" y="1845734"/>
            <a:ext cx="7660889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爬虫</a:t>
            </a:r>
            <a:r>
              <a:rPr lang="en-US" altLang="zh-CN" dirty="0"/>
              <a:t>1</a:t>
            </a:r>
            <a:r>
              <a:rPr lang="zh-CN" altLang="zh-CN" dirty="0"/>
              <a:t>把</a:t>
            </a:r>
            <a:r>
              <a:rPr lang="en-US" altLang="zh-CN" dirty="0"/>
              <a:t>10000</a:t>
            </a:r>
            <a:r>
              <a:rPr lang="zh-CN" altLang="zh-CN" dirty="0"/>
              <a:t>个网址添加到</a:t>
            </a:r>
            <a:r>
              <a:rPr lang="en-US" altLang="zh-CN" dirty="0" err="1"/>
              <a:t>url_queue</a:t>
            </a:r>
            <a:r>
              <a:rPr lang="zh-CN" altLang="zh-CN" dirty="0"/>
              <a:t>中，爬虫</a:t>
            </a:r>
            <a:r>
              <a:rPr lang="en-US" altLang="zh-CN" dirty="0"/>
              <a:t>2</a:t>
            </a:r>
            <a:r>
              <a:rPr lang="zh-CN" altLang="zh-CN" dirty="0"/>
              <a:t>同时运行在</a:t>
            </a:r>
            <a:r>
              <a:rPr lang="en-US" altLang="zh-CN" dirty="0"/>
              <a:t>3</a:t>
            </a:r>
            <a:r>
              <a:rPr lang="zh-CN" altLang="zh-CN" dirty="0"/>
              <a:t>台计算机上，请观察能实现什么效果。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700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59"/>
            <a:ext cx="2682982" cy="4605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6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90" y="1821741"/>
            <a:ext cx="5239513" cy="383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16341" y="5831417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添加配置文件以后的文件结构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5187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4423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的启动方式就和使用</a:t>
            </a:r>
            <a:r>
              <a:rPr lang="en-US" altLang="zh-CN" dirty="0"/>
              <a:t>Homebrew</a:t>
            </a:r>
            <a:r>
              <a:rPr lang="zh-CN" altLang="zh-CN" dirty="0"/>
              <a:t>安装的方式差不多了。在终端中，先进入存放</a:t>
            </a:r>
            <a:r>
              <a:rPr lang="en-US" altLang="zh-CN" dirty="0" err="1"/>
              <a:t>MongoDB</a:t>
            </a:r>
            <a:r>
              <a:rPr lang="zh-CN" altLang="zh-CN" dirty="0"/>
              <a:t>的文件夹，再启动</a:t>
            </a:r>
            <a:r>
              <a:rPr lang="en-US" altLang="zh-CN" dirty="0" err="1"/>
              <a:t>MongoDB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cd book/chapter_6/program/mongodb/bin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mongod --config mongodb.conf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zh-CN" altLang="zh-CN" dirty="0"/>
              <a:t>结果如图</a:t>
            </a:r>
            <a:r>
              <a:rPr lang="en-US" altLang="zh-CN" dirty="0"/>
              <a:t>6-5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en-US" altLang="zh-CN" dirty="0" err="1"/>
              <a:t>MongoDB</a:t>
            </a:r>
            <a:r>
              <a:rPr lang="zh-CN" altLang="zh-CN" dirty="0"/>
              <a:t>以后，不会在终端打印任何</a:t>
            </a:r>
            <a:r>
              <a:rPr lang="en-US" altLang="zh-CN" dirty="0"/>
              <a:t>Log</a:t>
            </a:r>
            <a:r>
              <a:rPr lang="zh-CN" altLang="zh-CN" dirty="0"/>
              <a:t>。这是因为</a:t>
            </a:r>
            <a:r>
              <a:rPr lang="en-US" altLang="zh-CN" dirty="0"/>
              <a:t>Log</a:t>
            </a:r>
            <a:r>
              <a:rPr lang="zh-CN" altLang="zh-CN" dirty="0"/>
              <a:t>都已经被写到文件中了。因此控制台上面就什么都没有显示。这是正常现象。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42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10" y="1922772"/>
            <a:ext cx="7662857" cy="35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43901" y="5797963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运行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595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087698"/>
            <a:ext cx="10678408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首先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添加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的源：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sudo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apt-key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adv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keyserver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hkp://keyserver.ubuntu.com:80 --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recv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0C49F3730359A14518585931BC711F9BA15703C6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echo "deb [ arch=amd64,arm64 ] http://repo.mongodb.org/apt/ubuntu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xenial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-org/3.4 multiverse" |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sudo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tee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/apt/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sources.list.d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/mongodb-org-3.4.list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709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133" y="1834583"/>
            <a:ext cx="10783230" cy="4023360"/>
          </a:xfrm>
        </p:spPr>
        <p:txBody>
          <a:bodyPr>
            <a:normAutofit/>
          </a:bodyPr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然后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sudo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apt-get update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sudo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apt-get install -y 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mongodb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-org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Ubuntu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版的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自带了一个配置文件，这个配置文件在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etc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mongod.conf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中，所以可以使用下面的命令来启动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--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config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/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etc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/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mongod.conf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587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lang="en-US" altLang="zh-CN" dirty="0" err="1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MongoDB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首先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官网下载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版本的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9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36" y="1911622"/>
            <a:ext cx="6252659" cy="370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82933" y="5831417"/>
            <a:ext cx="5180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从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官网下载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Windows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版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68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需要双击下载的文件，若无特殊说明，只需要单击“</a:t>
            </a:r>
            <a:r>
              <a:rPr lang="en-US" altLang="zh-CN" dirty="0"/>
              <a:t>Next</a:t>
            </a:r>
            <a:r>
              <a:rPr lang="zh-CN" altLang="zh-CN" dirty="0"/>
              <a:t>”按钮即可。在安装过程中，将会看到图</a:t>
            </a:r>
            <a:r>
              <a:rPr lang="en-US" altLang="zh-CN" dirty="0"/>
              <a:t>6-7</a:t>
            </a:r>
            <a:r>
              <a:rPr lang="zh-CN" altLang="zh-CN" dirty="0"/>
              <a:t>所示的选择安装方式界面。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Custom</a:t>
            </a:r>
            <a:r>
              <a:rPr lang="zh-CN" altLang="zh-CN" dirty="0"/>
              <a:t>”按钮，将文件的安装路径修改为</a:t>
            </a:r>
            <a:r>
              <a:rPr lang="en-US" altLang="zh-CN" dirty="0"/>
              <a:t>C:\Program Files\</a:t>
            </a:r>
            <a:r>
              <a:rPr lang="en-US" altLang="zh-CN" dirty="0" err="1"/>
              <a:t>MongoDB</a:t>
            </a:r>
            <a:r>
              <a:rPr lang="zh-CN" altLang="zh-CN" dirty="0"/>
              <a:t>，如图</a:t>
            </a:r>
            <a:r>
              <a:rPr lang="en-US" altLang="zh-CN" dirty="0"/>
              <a:t>6-8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0546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37" y="4340902"/>
            <a:ext cx="1818742" cy="18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81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8" y="1870947"/>
            <a:ext cx="5066162" cy="39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19" y="1870947"/>
            <a:ext cx="5115249" cy="39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45265" y="5961787"/>
            <a:ext cx="698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选择安装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  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                        </a:t>
            </a:r>
            <a:r>
              <a:rPr lang="zh-CN" altLang="zh-CN" b="1" dirty="0" smtClean="0"/>
              <a:t>图</a:t>
            </a:r>
            <a:r>
              <a:rPr lang="en-US" altLang="zh-CN" b="1" dirty="0"/>
              <a:t>6-8  </a:t>
            </a:r>
            <a:r>
              <a:rPr lang="zh-CN" altLang="zh-CN" b="1" dirty="0"/>
              <a:t>修改文件安装路径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7560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89198" cy="4023360"/>
          </a:xfrm>
        </p:spPr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Next</a:t>
            </a:r>
            <a:r>
              <a:rPr lang="zh-CN" altLang="zh-CN" dirty="0"/>
              <a:t>”按钮进行安装。安装完成以后，进入</a:t>
            </a:r>
            <a:r>
              <a:rPr lang="en-US" altLang="zh-CN" dirty="0"/>
              <a:t>C:\Program Files\</a:t>
            </a:r>
            <a:r>
              <a:rPr lang="en-US" altLang="zh-CN" dirty="0" err="1"/>
              <a:t>MongoDB</a:t>
            </a:r>
            <a:r>
              <a:rPr lang="en-US" altLang="zh-CN" dirty="0"/>
              <a:t>\bin</a:t>
            </a:r>
            <a:r>
              <a:rPr lang="zh-CN" altLang="zh-CN" dirty="0"/>
              <a:t>，可以看到图</a:t>
            </a:r>
            <a:r>
              <a:rPr lang="en-US" altLang="zh-CN" dirty="0"/>
              <a:t>6-9</a:t>
            </a:r>
            <a:r>
              <a:rPr lang="zh-CN" altLang="zh-CN" dirty="0"/>
              <a:t>所示的内容。</a:t>
            </a:r>
            <a:endParaRPr lang="zh-CN" altLang="en-US" dirty="0"/>
          </a:p>
        </p:txBody>
      </p:sp>
      <p:pic>
        <p:nvPicPr>
          <p:cNvPr id="10242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72" y="2680283"/>
            <a:ext cx="3788577" cy="304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50685" y="5869094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6-9  Windows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版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安装完成以后生成的文件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8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章 </a:t>
            </a:r>
            <a:r>
              <a:rPr lang="zh-CN" altLang="zh-CN" dirty="0"/>
              <a:t>Python与数据库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551" y="1845734"/>
            <a:ext cx="10410805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zh-CN" altLang="zh-CN" dirty="0"/>
              <a:t>爬虫可以在短时间内积累大量数据。在本书的前面章节中，数据是通过文本文件来存放的。这种方式存放少量数据没有问题，但是一旦数据量太大，就会变得难以检索，难以管理。因此，我们有必要学习使用数据库来保存、管理和检索数据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将会讲解</a:t>
            </a:r>
            <a:r>
              <a:rPr lang="en-US" altLang="zh-CN" dirty="0" err="1"/>
              <a:t>MongoDB</a:t>
            </a:r>
            <a:r>
              <a:rPr lang="zh-CN" altLang="zh-CN" dirty="0"/>
              <a:t>和</a:t>
            </a:r>
            <a:r>
              <a:rPr lang="en-US" altLang="zh-CN" dirty="0" err="1"/>
              <a:t>Redis</a:t>
            </a:r>
            <a:r>
              <a:rPr lang="zh-CN" altLang="zh-CN" dirty="0"/>
              <a:t>这两个数据库。其中</a:t>
            </a:r>
            <a:r>
              <a:rPr lang="en-US" altLang="zh-CN" dirty="0" err="1"/>
              <a:t>MongoDB</a:t>
            </a:r>
            <a:r>
              <a:rPr lang="zh-CN" altLang="zh-CN" dirty="0"/>
              <a:t>用来保存大量数据，</a:t>
            </a:r>
            <a:r>
              <a:rPr lang="en-US" altLang="zh-CN" dirty="0" err="1"/>
              <a:t>Redis</a:t>
            </a:r>
            <a:r>
              <a:rPr lang="zh-CN" altLang="zh-CN" dirty="0"/>
              <a:t>用于作为缓存和队列保存临时数据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0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创建</a:t>
            </a:r>
            <a:r>
              <a:rPr lang="zh-CN" altLang="zh-CN" dirty="0"/>
              <a:t>存放数据的文件夹</a:t>
            </a:r>
            <a:r>
              <a:rPr lang="en-US" altLang="zh-CN" dirty="0"/>
              <a:t>C:\MongoDB\Data</a:t>
            </a:r>
            <a:r>
              <a:rPr lang="zh-CN" altLang="zh-CN" dirty="0"/>
              <a:t>和存放日志的文件夹</a:t>
            </a:r>
            <a:r>
              <a:rPr lang="en-US" altLang="zh-CN" dirty="0"/>
              <a:t>C:\MongoDB\Log</a:t>
            </a:r>
            <a:r>
              <a:rPr lang="zh-CN" altLang="zh-CN" dirty="0"/>
              <a:t>。最后使用记事本创建配置文件，配置文件的内容如下：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systemLog: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destination: file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path: Log\mongo.log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logAppend: </a:t>
            </a:r>
            <a:r>
              <a:rPr lang="zh-CN" altLang="zh-CN" dirty="0" smtClean="0">
                <a:solidFill>
                  <a:srgbClr val="0070C0"/>
                </a:solidFill>
              </a:rPr>
              <a:t>true</a:t>
            </a:r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302866" y="3055434"/>
            <a:ext cx="3313096" cy="311119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5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493" y="1845734"/>
            <a:ext cx="10939346" cy="4023360"/>
          </a:xfrm>
        </p:spPr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storage: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dbPath: Data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net: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bindIp: 127.0.0.1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将</a:t>
            </a:r>
            <a:r>
              <a:rPr lang="zh-CN" altLang="zh-CN" dirty="0"/>
              <a:t>配置文件放在</a:t>
            </a:r>
            <a:r>
              <a:rPr lang="en-US" altLang="zh-CN" dirty="0"/>
              <a:t>C:\MongoDB\mongod.conf</a:t>
            </a:r>
            <a:r>
              <a:rPr lang="zh-CN" altLang="zh-CN" dirty="0"/>
              <a:t>，此时，</a:t>
            </a:r>
            <a:r>
              <a:rPr lang="en-US" altLang="zh-CN" dirty="0"/>
              <a:t>C:\MongoDB</a:t>
            </a:r>
            <a:r>
              <a:rPr lang="zh-CN" altLang="zh-CN" dirty="0"/>
              <a:t>的内容如图</a:t>
            </a:r>
            <a:r>
              <a:rPr lang="en-US" altLang="zh-CN" dirty="0"/>
              <a:t>6-10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6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10" y="1863203"/>
            <a:ext cx="4973380" cy="397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27441" y="5942929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创建了文件夹和配置文件以后的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文件夹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690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/>
              <a:t>C:\MongoDB</a:t>
            </a:r>
            <a:r>
              <a:rPr lang="zh-CN" altLang="zh-CN" dirty="0"/>
              <a:t>的安装文件夹中，按住</a:t>
            </a:r>
            <a:r>
              <a:rPr lang="en-US" altLang="zh-CN" dirty="0"/>
              <a:t>Shift</a:t>
            </a:r>
            <a:r>
              <a:rPr lang="zh-CN" altLang="zh-CN" dirty="0"/>
              <a:t>键并单击鼠标右键，选择“在此处打开命令窗口”，然后输入以下代码来启动</a:t>
            </a:r>
            <a:r>
              <a:rPr lang="en-US" altLang="zh-CN" dirty="0" err="1"/>
              <a:t>MongoDB</a:t>
            </a:r>
            <a:r>
              <a:rPr lang="zh-CN" altLang="zh-CN" dirty="0"/>
              <a:t>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mongod.exe --</a:t>
            </a:r>
            <a:r>
              <a:rPr lang="en-US" altLang="zh-CN" dirty="0" err="1">
                <a:solidFill>
                  <a:srgbClr val="0070C0"/>
                </a:solidFill>
              </a:rPr>
              <a:t>config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mongod.conf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如同</a:t>
            </a:r>
            <a:r>
              <a:rPr lang="zh-CN" altLang="zh-CN" dirty="0"/>
              <a:t>另外两个系统一样，运行以后虽然不会有内容在</a:t>
            </a:r>
            <a:r>
              <a:rPr lang="en-US" altLang="zh-CN" dirty="0"/>
              <a:t>CMD</a:t>
            </a:r>
            <a:r>
              <a:rPr lang="zh-CN" altLang="zh-CN" dirty="0"/>
              <a:t>中打印出来（如图</a:t>
            </a:r>
            <a:r>
              <a:rPr lang="en-US" altLang="zh-CN" dirty="0"/>
              <a:t>6-11</a:t>
            </a:r>
            <a:r>
              <a:rPr lang="zh-CN" altLang="zh-CN" dirty="0"/>
              <a:t>所示），但是</a:t>
            </a:r>
            <a:r>
              <a:rPr lang="en-US" altLang="zh-CN" dirty="0" err="1"/>
              <a:t>MongoDB</a:t>
            </a:r>
            <a:r>
              <a:rPr lang="zh-CN" altLang="zh-CN" dirty="0"/>
              <a:t>已经正常启动了。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5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12" y="2501048"/>
            <a:ext cx="8579312" cy="298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34039" y="5809114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6-11  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Windows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中运行也不会打印任何信息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6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zh-CN" dirty="0">
                <a:solidFill>
                  <a:srgbClr val="C00000"/>
                </a:solidFill>
              </a:rPr>
              <a:t>．图形化管理工具——</a:t>
            </a:r>
            <a:r>
              <a:rPr lang="en-US" altLang="zh-CN" dirty="0" err="1">
                <a:solidFill>
                  <a:srgbClr val="C00000"/>
                </a:solidFill>
              </a:rPr>
              <a:t>RoboMongo</a:t>
            </a:r>
            <a:endParaRPr lang="zh-CN" altLang="zh-CN" dirty="0">
              <a:solidFill>
                <a:srgbClr val="C0000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RoboMongo</a:t>
            </a:r>
            <a:r>
              <a:rPr lang="zh-CN" altLang="zh-CN" dirty="0"/>
              <a:t>是一个跨平台的</a:t>
            </a:r>
            <a:r>
              <a:rPr lang="en-US" altLang="zh-CN" dirty="0" err="1"/>
              <a:t>MongoDB</a:t>
            </a:r>
            <a:r>
              <a:rPr lang="zh-CN" altLang="zh-CN" dirty="0"/>
              <a:t>管理工具，可以在图形界面中查询或者修改</a:t>
            </a:r>
            <a:r>
              <a:rPr lang="en-US" altLang="zh-CN" dirty="0" err="1"/>
              <a:t>MongoDB</a:t>
            </a:r>
            <a:r>
              <a:rPr lang="zh-CN" altLang="zh-CN" dirty="0"/>
              <a:t>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下载</a:t>
            </a:r>
            <a:r>
              <a:rPr lang="zh-CN" altLang="zh-CN" dirty="0"/>
              <a:t>并安装，打开以后可以看到图</a:t>
            </a:r>
            <a:r>
              <a:rPr lang="en-US" altLang="zh-CN" dirty="0"/>
              <a:t>6-12</a:t>
            </a:r>
            <a:r>
              <a:rPr lang="zh-CN" altLang="zh-CN" dirty="0"/>
              <a:t>所示的界面。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Create</a:t>
            </a:r>
            <a:r>
              <a:rPr lang="zh-CN" altLang="zh-CN" dirty="0"/>
              <a:t>”链接，如果</a:t>
            </a:r>
            <a:r>
              <a:rPr lang="en-US" altLang="zh-CN" dirty="0" err="1"/>
              <a:t>MongoDB</a:t>
            </a:r>
            <a:r>
              <a:rPr lang="zh-CN" altLang="zh-CN" dirty="0"/>
              <a:t>就在本地计算机上面运行，那只需要在“</a:t>
            </a:r>
            <a:r>
              <a:rPr lang="en-US" altLang="zh-CN" dirty="0"/>
              <a:t>Name</a:t>
            </a:r>
            <a:r>
              <a:rPr lang="zh-CN" altLang="zh-CN" dirty="0"/>
              <a:t>”这一栏填写一个名字即可，其他地方不需要修改，直接单击“</a:t>
            </a:r>
            <a:r>
              <a:rPr lang="en-US" altLang="zh-CN" dirty="0"/>
              <a:t>Save</a:t>
            </a:r>
            <a:r>
              <a:rPr lang="zh-CN" altLang="zh-CN" dirty="0"/>
              <a:t>”按钮即可，如图</a:t>
            </a:r>
            <a:r>
              <a:rPr lang="en-US" altLang="zh-CN" dirty="0"/>
              <a:t>6-13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44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https://dn-shimo-image.qbox.me/Epa7mSlEIeIepw9B.png!thumbn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4" y="2157683"/>
            <a:ext cx="5229442" cy="333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" descr="https://dn-shimo-image.qbox.me/YwwgvDwJCTMZGHy8.png!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46" y="1915997"/>
            <a:ext cx="4574340" cy="38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85287" y="5792802"/>
            <a:ext cx="4256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6-12  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初次运行</a:t>
            </a:r>
            <a:r>
              <a:rPr lang="en-US" altLang="zh-CN" b="1" kern="100" dirty="0" err="1">
                <a:latin typeface="方正兰亭黑简体"/>
                <a:cs typeface="Times New Roman" panose="02020603050405020304" pitchFamily="18" charset="0"/>
              </a:rPr>
              <a:t>RoboMongo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的</a:t>
            </a: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界面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92126" y="5698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6-13  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如果数据库就在本地计算机，只需</a:t>
            </a: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要</a:t>
            </a:r>
            <a:r>
              <a:rPr lang="en-US" altLang="zh-CN" b="1" kern="100" dirty="0" smtClean="0">
                <a:latin typeface="方正兰亭黑简体"/>
                <a:cs typeface="Times New Roman" panose="02020603050405020304" pitchFamily="18" charset="0"/>
              </a:rPr>
              <a:t/>
            </a:r>
            <a:br>
              <a:rPr lang="en-US" altLang="zh-CN" b="1" kern="100" dirty="0" smtClean="0">
                <a:latin typeface="方正兰亭黑简体"/>
                <a:cs typeface="Times New Roman" panose="02020603050405020304" pitchFamily="18" charset="0"/>
              </a:rPr>
            </a:b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Name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一栏随便取个名字即可</a:t>
            </a:r>
            <a:endParaRPr lang="zh-CN" altLang="zh-CN" b="1" kern="1000" dirty="0"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1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24" y="2030400"/>
            <a:ext cx="4650059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回到</a:t>
            </a:r>
            <a:r>
              <a:rPr lang="zh-CN" altLang="zh-CN" dirty="0"/>
              <a:t>图</a:t>
            </a:r>
            <a:r>
              <a:rPr lang="en-US" altLang="zh-CN" dirty="0"/>
              <a:t>6-12</a:t>
            </a:r>
            <a:r>
              <a:rPr lang="zh-CN" altLang="zh-CN" dirty="0"/>
              <a:t>所示的界面，单击“</a:t>
            </a:r>
            <a:r>
              <a:rPr lang="en-US" altLang="zh-CN" dirty="0"/>
              <a:t>Connect</a:t>
            </a:r>
            <a:r>
              <a:rPr lang="zh-CN" altLang="zh-CN" dirty="0"/>
              <a:t>”按钮就可以连接</a:t>
            </a:r>
            <a:r>
              <a:rPr lang="en-US" altLang="zh-CN" dirty="0" err="1"/>
              <a:t>MongoDB</a:t>
            </a:r>
            <a:r>
              <a:rPr lang="zh-CN" altLang="zh-CN" dirty="0"/>
              <a:t>了。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数据</a:t>
            </a:r>
            <a:r>
              <a:rPr lang="zh-CN" altLang="zh-CN" dirty="0"/>
              <a:t>在</a:t>
            </a:r>
            <a:r>
              <a:rPr lang="en-US" altLang="zh-CN" dirty="0" err="1"/>
              <a:t>MongoDB</a:t>
            </a:r>
            <a:r>
              <a:rPr lang="zh-CN" altLang="zh-CN" dirty="0"/>
              <a:t>中的存储格式如图</a:t>
            </a:r>
            <a:r>
              <a:rPr lang="en-US" altLang="zh-CN" dirty="0"/>
              <a:t>6-14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4338" name="图片 4" descr="https://dn-shimo-image.qbox.me/GmMqJ7CNrv8rK8lq.png!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47" y="2120205"/>
            <a:ext cx="5552612" cy="347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719626" y="5869094"/>
            <a:ext cx="4060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数据在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中的存储格式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7933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0665" y="2046457"/>
            <a:ext cx="9623503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数据</a:t>
            </a:r>
            <a:r>
              <a:rPr lang="zh-CN" altLang="zh-CN" dirty="0"/>
              <a:t>在</a:t>
            </a:r>
            <a:r>
              <a:rPr lang="en-US" altLang="zh-CN" dirty="0" err="1"/>
              <a:t>MongoDB</a:t>
            </a:r>
            <a:r>
              <a:rPr lang="zh-CN" altLang="zh-CN" dirty="0"/>
              <a:t>中是按照“库（</a:t>
            </a:r>
            <a:r>
              <a:rPr lang="en-US" altLang="zh-CN" dirty="0"/>
              <a:t>Database</a:t>
            </a:r>
            <a:r>
              <a:rPr lang="zh-CN" altLang="zh-CN" dirty="0"/>
              <a:t>）”—“集合（</a:t>
            </a:r>
            <a:r>
              <a:rPr lang="en-US" altLang="zh-CN" dirty="0"/>
              <a:t>Collections</a:t>
            </a:r>
            <a:r>
              <a:rPr lang="zh-CN" altLang="zh-CN" dirty="0"/>
              <a:t>）”—“文档（</a:t>
            </a:r>
            <a:r>
              <a:rPr lang="en-US" altLang="zh-CN" dirty="0"/>
              <a:t>Document</a:t>
            </a:r>
            <a:r>
              <a:rPr lang="zh-CN" altLang="zh-CN" dirty="0"/>
              <a:t>）”的层级关系来存储的。如果使用</a:t>
            </a:r>
            <a:r>
              <a:rPr lang="en-US" altLang="zh-CN" dirty="0"/>
              <a:t>Python</a:t>
            </a:r>
            <a:r>
              <a:rPr lang="zh-CN" altLang="zh-CN" dirty="0"/>
              <a:t>的数据结构来做类比的话，文档相当于一个字典，集合相当于一个包含了很多字典的列表，库相当于一个大字典，大字典里面的每一个键值对都对应了一个集合，</a:t>
            </a:r>
            <a:r>
              <a:rPr lang="en-US" altLang="zh-CN" dirty="0"/>
              <a:t>Key</a:t>
            </a:r>
            <a:r>
              <a:rPr lang="zh-CN" altLang="zh-CN" dirty="0"/>
              <a:t>为集合的名字，</a:t>
            </a:r>
            <a:r>
              <a:rPr lang="en-US" altLang="zh-CN" dirty="0"/>
              <a:t>Value</a:t>
            </a:r>
            <a:r>
              <a:rPr lang="zh-CN" altLang="zh-CN" dirty="0"/>
              <a:t>就是一个集合。</a:t>
            </a:r>
            <a:endParaRPr lang="zh-CN" altLang="en-US" dirty="0"/>
          </a:p>
        </p:txBody>
      </p:sp>
      <p:pic>
        <p:nvPicPr>
          <p:cNvPr id="4" name="Picture 2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46" y="4358104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6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6.1.2  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PyMongo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的安装与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</a:t>
            </a:r>
            <a:endParaRPr lang="zh-CN" altLang="en-US" sz="4000" dirty="0" bmk="_Toc500084695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82060" y="2070864"/>
            <a:ext cx="10625999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模块是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操作的接口包，能够实现对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的增删改查及排序等操作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lang="en-US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的安装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直接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pip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pymongo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安装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15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2" descr="C:\Program Files\Microsoft Office\MEDIA\CAGCAT10\j029298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687" y="4219189"/>
            <a:ext cx="1843430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通过</a:t>
            </a:r>
            <a:r>
              <a:rPr lang="zh-CN" altLang="zh-CN" dirty="0"/>
              <a:t>这一章的学习，你将会掌握如下知识。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MongoDB</a:t>
            </a:r>
            <a:r>
              <a:rPr lang="zh-CN" altLang="zh-CN" dirty="0"/>
              <a:t>与</a:t>
            </a:r>
            <a:r>
              <a:rPr lang="en-US" altLang="zh-CN" dirty="0" err="1"/>
              <a:t>Redis</a:t>
            </a:r>
            <a:r>
              <a:rPr lang="zh-CN" altLang="zh-CN" dirty="0"/>
              <a:t>的安装。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MongoDB</a:t>
            </a:r>
            <a:r>
              <a:rPr lang="zh-CN" altLang="zh-CN" dirty="0"/>
              <a:t>的增删改查操作。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 err="1"/>
              <a:t>Redis</a:t>
            </a:r>
            <a:r>
              <a:rPr lang="zh-CN" altLang="zh-CN" dirty="0"/>
              <a:t>的列表与集合的操作。</a:t>
            </a:r>
          </a:p>
        </p:txBody>
      </p:sp>
      <p:pic>
        <p:nvPicPr>
          <p:cNvPr id="4" name="Picture 2" descr="C:\Program Files\Microsoft Office\MEDIA\CAGCAT10\j023465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12" y="2889616"/>
            <a:ext cx="2417101" cy="2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81" y="2133058"/>
            <a:ext cx="7769299" cy="333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12655" y="5797963"/>
            <a:ext cx="321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pip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安装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1755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956" y="1845734"/>
            <a:ext cx="11151220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直接</a:t>
            </a:r>
            <a:r>
              <a:rPr lang="zh-CN" altLang="zh-CN" dirty="0"/>
              <a:t>使用</a:t>
            </a:r>
            <a:r>
              <a:rPr lang="en-US" altLang="zh-CN" dirty="0"/>
              <a:t>pip</a:t>
            </a:r>
            <a:r>
              <a:rPr lang="zh-CN" altLang="zh-CN" dirty="0"/>
              <a:t>安装可能会遇到网络问题导致安装失败，因此，对于</a:t>
            </a:r>
            <a:r>
              <a:rPr lang="en-US" altLang="zh-CN" dirty="0"/>
              <a:t>Windows</a:t>
            </a:r>
            <a:r>
              <a:rPr lang="zh-CN" altLang="zh-CN" dirty="0"/>
              <a:t>系统可以访问</a:t>
            </a:r>
            <a:r>
              <a:rPr lang="en-US" altLang="zh-CN" dirty="0"/>
              <a:t>http://www.lfd.uci.edu</a:t>
            </a:r>
            <a:r>
              <a:rPr lang="en-US" altLang="zh-CN" dirty="0" smtClean="0"/>
              <a:t>/</a:t>
            </a:r>
            <a:r>
              <a:rPr lang="zh-CN" altLang="zh-CN" dirty="0" smtClean="0"/>
              <a:t>～</a:t>
            </a:r>
            <a:r>
              <a:rPr lang="en-US" altLang="zh-CN" dirty="0" err="1" smtClean="0"/>
              <a:t>gohlke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pythonlibs</a:t>
            </a:r>
            <a:r>
              <a:rPr lang="en-US" altLang="zh-CN" dirty="0"/>
              <a:t>/</a:t>
            </a:r>
            <a:r>
              <a:rPr lang="zh-CN" altLang="zh-CN" dirty="0"/>
              <a:t>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这个网站上找到</a:t>
            </a:r>
            <a:r>
              <a:rPr lang="en-US" altLang="zh-CN" dirty="0" err="1"/>
              <a:t>PyMongo</a:t>
            </a:r>
            <a:r>
              <a:rPr lang="zh-CN" altLang="zh-CN" dirty="0"/>
              <a:t>，并将</a:t>
            </a:r>
            <a:r>
              <a:rPr lang="en-US" altLang="zh-CN" dirty="0" err="1"/>
              <a:t>whl</a:t>
            </a:r>
            <a:r>
              <a:rPr lang="zh-CN" altLang="zh-CN" dirty="0"/>
              <a:t>包下载到本地，然后使用以下命令安装：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pip install 下载下来的whl文件名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安装</a:t>
            </a:r>
            <a:r>
              <a:rPr lang="zh-CN" altLang="zh-CN" dirty="0"/>
              <a:t>完成后，打开</a:t>
            </a:r>
            <a:r>
              <a:rPr lang="en-US" altLang="zh-CN" dirty="0"/>
              <a:t>Python</a:t>
            </a:r>
            <a:r>
              <a:rPr lang="zh-CN" altLang="zh-CN" dirty="0"/>
              <a:t>的交互环境，输入以下代码并按</a:t>
            </a:r>
            <a:r>
              <a:rPr lang="en-US" altLang="zh-CN" dirty="0"/>
              <a:t>Enter</a:t>
            </a:r>
            <a:r>
              <a:rPr lang="zh-CN" altLang="zh-CN" dirty="0"/>
              <a:t>键，如果不报错，就表示安装成功，如图</a:t>
            </a:r>
            <a:r>
              <a:rPr lang="en-US" altLang="zh-CN" dirty="0"/>
              <a:t>6-16</a:t>
            </a:r>
            <a:r>
              <a:rPr lang="zh-CN" altLang="zh-CN" dirty="0"/>
              <a:t>所示。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import pymongo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9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46" y="2004819"/>
            <a:ext cx="8470164" cy="363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34455" y="5786812"/>
            <a:ext cx="469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导入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不报错就表示安装成功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67881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zh-CN" dirty="0">
                <a:solidFill>
                  <a:srgbClr val="C00000"/>
                </a:solidFill>
              </a:rPr>
              <a:t>．</a:t>
            </a:r>
            <a:r>
              <a:rPr lang="en-US" altLang="zh-CN" dirty="0" err="1">
                <a:solidFill>
                  <a:srgbClr val="C00000"/>
                </a:solidFill>
              </a:rPr>
              <a:t>PyMongo</a:t>
            </a:r>
            <a:r>
              <a:rPr lang="zh-CN" altLang="zh-CN" dirty="0">
                <a:solidFill>
                  <a:srgbClr val="C00000"/>
                </a:solidFill>
              </a:rPr>
              <a:t>的使用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）使用</a:t>
            </a:r>
            <a:r>
              <a:rPr lang="en-US" altLang="zh-CN" dirty="0" err="1"/>
              <a:t>PyMongo</a:t>
            </a:r>
            <a:r>
              <a:rPr lang="zh-CN" altLang="zh-CN" dirty="0"/>
              <a:t>初始化数据库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要</a:t>
            </a:r>
            <a:r>
              <a:rPr lang="zh-CN" altLang="zh-CN" dirty="0"/>
              <a:t>使用</a:t>
            </a:r>
            <a:r>
              <a:rPr lang="en-US" altLang="zh-CN" dirty="0" err="1"/>
              <a:t>PyMongo</a:t>
            </a:r>
            <a:r>
              <a:rPr lang="zh-CN" altLang="zh-CN" dirty="0"/>
              <a:t>操作</a:t>
            </a:r>
            <a:r>
              <a:rPr lang="en-US" altLang="zh-CN" dirty="0" err="1"/>
              <a:t>MongoDB</a:t>
            </a:r>
            <a:r>
              <a:rPr lang="zh-CN" altLang="zh-CN" dirty="0"/>
              <a:t>，首先需要初始化数据库连接。如果</a:t>
            </a:r>
            <a:r>
              <a:rPr lang="en-US" altLang="zh-CN" dirty="0" err="1"/>
              <a:t>MongoDB</a:t>
            </a:r>
            <a:r>
              <a:rPr lang="zh-CN" altLang="zh-CN" dirty="0"/>
              <a:t>运行在本地计算机上，而且也没有修改端口或者添加用户名及密码，那么初始化</a:t>
            </a:r>
            <a:r>
              <a:rPr lang="en-US" altLang="zh-CN" dirty="0" err="1"/>
              <a:t>MongoClient</a:t>
            </a:r>
            <a:r>
              <a:rPr lang="zh-CN" altLang="zh-CN" dirty="0"/>
              <a:t>的实例的时候就不需要带参数，直接写为：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4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如果</a:t>
            </a:r>
            <a:r>
              <a:rPr lang="en-US" altLang="zh-CN" dirty="0" err="1"/>
              <a:t>MongoDB</a:t>
            </a:r>
            <a:r>
              <a:rPr lang="zh-CN" altLang="zh-CN" dirty="0"/>
              <a:t>是运行在其他服务器上面的，那么就需要使用“</a:t>
            </a:r>
            <a:r>
              <a:rPr lang="en-US" altLang="zh-CN" dirty="0"/>
              <a:t>URI</a:t>
            </a:r>
            <a:r>
              <a:rPr lang="zh-CN" altLang="zh-CN" dirty="0"/>
              <a:t>（</a:t>
            </a:r>
            <a:r>
              <a:rPr lang="en-US" altLang="zh-CN" dirty="0"/>
              <a:t>Uniform Resource Identifier</a:t>
            </a:r>
            <a:r>
              <a:rPr lang="zh-CN" altLang="zh-CN" dirty="0"/>
              <a:t>，统一资源标志符）”来指定连接地址。</a:t>
            </a:r>
            <a:r>
              <a:rPr lang="en-US" altLang="zh-CN" dirty="0" err="1"/>
              <a:t>MongoDB</a:t>
            </a:r>
            <a:r>
              <a:rPr lang="en-US" altLang="zh-CN" dirty="0"/>
              <a:t> URI</a:t>
            </a:r>
            <a:r>
              <a:rPr lang="zh-CN" altLang="zh-CN" dirty="0"/>
              <a:t>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mongodb://用户名:密码@服务器IP或域名:端口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411629" y="4125951"/>
            <a:ext cx="2085277" cy="1884557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29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047" y="1845734"/>
            <a:ext cx="11251581" cy="402336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PyMongo</a:t>
            </a:r>
            <a:r>
              <a:rPr lang="zh-CN" altLang="zh-CN" dirty="0"/>
              <a:t>初始化数据库与集合有两种方式。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dirty="0"/>
              <a:t>方式</a:t>
            </a:r>
            <a:r>
              <a:rPr lang="en-US" altLang="zh-CN" dirty="0"/>
              <a:t>1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database= client.Chapter6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 = database.spider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需要</a:t>
            </a:r>
            <a:r>
              <a:rPr lang="zh-CN" altLang="zh-CN" dirty="0"/>
              <a:t>注意，使用方式</a:t>
            </a:r>
            <a:r>
              <a:rPr lang="en-US" altLang="zh-CN" dirty="0"/>
              <a:t>1</a:t>
            </a:r>
            <a:r>
              <a:rPr lang="zh-CN" altLang="zh-CN" dirty="0"/>
              <a:t>的时候，代码中的“</a:t>
            </a:r>
            <a:r>
              <a:rPr lang="en-US" altLang="zh-CN" dirty="0"/>
              <a:t>Chapter6</a:t>
            </a:r>
            <a:r>
              <a:rPr lang="zh-CN" altLang="zh-CN" dirty="0"/>
              <a:t>”和“</a:t>
            </a:r>
            <a:r>
              <a:rPr lang="en-US" altLang="zh-CN" dirty="0"/>
              <a:t>spider</a:t>
            </a:r>
            <a:r>
              <a:rPr lang="zh-CN" altLang="zh-CN" dirty="0"/>
              <a:t>”都不是变量名，它们直接就是库的名字和集合的名字。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63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zh-CN" dirty="0"/>
              <a:t>方式</a:t>
            </a:r>
            <a:r>
              <a:rPr lang="en-US" altLang="zh-CN" dirty="0"/>
              <a:t>2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 = client['Chapter6'] 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 = db1['spider'] 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方式</a:t>
            </a:r>
            <a:r>
              <a:rPr lang="en-US" altLang="zh-CN" dirty="0"/>
              <a:t>2</a:t>
            </a:r>
            <a:r>
              <a:rPr lang="zh-CN" altLang="zh-CN" dirty="0"/>
              <a:t>时，在方括号中指定库名和集合名。这种情况下，方括号里除了直接写普通的字符串以外，还可以写一个变量。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24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795" y="1845733"/>
            <a:ext cx="10515599" cy="456621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方式</a:t>
            </a:r>
            <a:r>
              <a:rPr lang="en-US" altLang="zh-CN" dirty="0"/>
              <a:t>1</a:t>
            </a:r>
            <a:r>
              <a:rPr lang="zh-CN" altLang="zh-CN" dirty="0"/>
              <a:t>和方式</a:t>
            </a:r>
            <a:r>
              <a:rPr lang="en-US" altLang="zh-CN" dirty="0"/>
              <a:t>2</a:t>
            </a:r>
            <a:r>
              <a:rPr lang="zh-CN" altLang="zh-CN" dirty="0"/>
              <a:t>是完全等价的。但是当需要批量操作数据库的时候，方式</a:t>
            </a:r>
            <a:r>
              <a:rPr lang="en-US" altLang="zh-CN" dirty="0"/>
              <a:t>2</a:t>
            </a:r>
            <a:r>
              <a:rPr lang="zh-CN" altLang="zh-CN" dirty="0"/>
              <a:t>的优越性就能体现出来。因为可以将多个数据库的名字或者是多个集合的名字保存在列表中，然后使用循环来进行操作：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database_name_list = ['db1', 'db2', 'db3', 'db4']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for each_db in database_name_list: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database = client[each_db]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collection = db.test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  ...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3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5734"/>
            <a:ext cx="11597268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这样</a:t>
            </a:r>
            <a:r>
              <a:rPr lang="zh-CN" altLang="zh-CN" dirty="0"/>
              <a:t>就可以很方便地操作多个数据库了。对于同一个数据库里面的多个集合，也可以使用这个方法来操作。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默认</a:t>
            </a:r>
            <a:r>
              <a:rPr lang="zh-CN" altLang="zh-CN" dirty="0"/>
              <a:t>情况下，</a:t>
            </a:r>
            <a:r>
              <a:rPr lang="en-US" altLang="zh-CN" dirty="0" err="1"/>
              <a:t>MongoDB</a:t>
            </a:r>
            <a:r>
              <a:rPr lang="zh-CN" altLang="zh-CN" dirty="0"/>
              <a:t>只允许本机访问数据库。这是因为</a:t>
            </a:r>
            <a:r>
              <a:rPr lang="en-US" altLang="zh-CN" dirty="0" err="1"/>
              <a:t>MongoDB</a:t>
            </a:r>
            <a:r>
              <a:rPr lang="zh-CN" altLang="zh-CN" dirty="0"/>
              <a:t>默认没有访问密码，出于安全性的考虑，不允许外网访问。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需要从外网访问数据库，那么需要修改安装</a:t>
            </a:r>
            <a:r>
              <a:rPr lang="en-US" altLang="zh-CN" dirty="0" err="1"/>
              <a:t>MongoDB</a:t>
            </a:r>
            <a:r>
              <a:rPr lang="zh-CN" altLang="zh-CN" dirty="0"/>
              <a:t>时用到的配置文件</a:t>
            </a:r>
            <a:r>
              <a:rPr lang="en-US" altLang="zh-CN" dirty="0" err="1"/>
              <a:t>mongod.conf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任意文本编辑器打开这个配置文件，就可以看到它的内容，如图</a:t>
            </a:r>
            <a:r>
              <a:rPr lang="en-US" altLang="zh-CN" dirty="0"/>
              <a:t>6-17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549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42" y="2113929"/>
            <a:ext cx="7349509" cy="358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423245" y="5887173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6-17  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配置文件内容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7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6.1  </a:t>
            </a:r>
            <a:r>
              <a:rPr lang="en-US" altLang="zh-CN" sz="4000" dirty="0" err="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MongoDB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190" y="1845734"/>
            <a:ext cx="1117352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是一款基于</a:t>
            </a:r>
            <a:r>
              <a:rPr lang="en-US" altLang="zh-CN" dirty="0"/>
              <a:t>C++</a:t>
            </a:r>
            <a:r>
              <a:rPr lang="zh-CN" altLang="zh-CN" dirty="0"/>
              <a:t>开发的开源文档数据库，数据在</a:t>
            </a:r>
            <a:r>
              <a:rPr lang="en-US" altLang="zh-CN" dirty="0" err="1"/>
              <a:t>MongoDB</a:t>
            </a:r>
            <a:r>
              <a:rPr lang="zh-CN" altLang="zh-CN" dirty="0"/>
              <a:t>中以</a:t>
            </a:r>
            <a:r>
              <a:rPr lang="en-US" altLang="zh-CN" dirty="0"/>
              <a:t>Key-Value</a:t>
            </a:r>
            <a:r>
              <a:rPr lang="zh-CN" altLang="zh-CN" dirty="0"/>
              <a:t>的形式存储，就像是</a:t>
            </a:r>
            <a:r>
              <a:rPr lang="en-US" altLang="zh-CN" dirty="0"/>
              <a:t>Python</a:t>
            </a:r>
            <a:r>
              <a:rPr lang="zh-CN" altLang="zh-CN" dirty="0"/>
              <a:t>中的字典一样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en-US" altLang="zh-CN" dirty="0" err="1"/>
              <a:t>MongoDB</a:t>
            </a:r>
            <a:r>
              <a:rPr lang="zh-CN" altLang="zh-CN" dirty="0"/>
              <a:t>管理软件</a:t>
            </a:r>
            <a:r>
              <a:rPr lang="en-US" altLang="zh-CN" dirty="0" err="1"/>
              <a:t>RoboMongo</a:t>
            </a:r>
            <a:r>
              <a:rPr lang="zh-CN" altLang="zh-CN" dirty="0"/>
              <a:t>，可以看到数据在</a:t>
            </a:r>
            <a:r>
              <a:rPr lang="en-US" altLang="zh-CN" dirty="0" err="1"/>
              <a:t>MongoDB</a:t>
            </a:r>
            <a:r>
              <a:rPr lang="zh-CN" altLang="zh-CN" dirty="0"/>
              <a:t>中的存储方式如图</a:t>
            </a:r>
            <a:r>
              <a:rPr lang="en-US" altLang="zh-CN" dirty="0"/>
              <a:t>6-1</a:t>
            </a:r>
            <a:r>
              <a:rPr lang="zh-CN" altLang="zh-CN" dirty="0"/>
              <a:t>所示。需要注意的是，</a:t>
            </a:r>
            <a:r>
              <a:rPr lang="en-US" altLang="zh-CN" dirty="0" err="1"/>
              <a:t>RoboMongo</a:t>
            </a:r>
            <a:r>
              <a:rPr lang="zh-CN" altLang="zh-CN" dirty="0"/>
              <a:t>已经被</a:t>
            </a:r>
            <a:r>
              <a:rPr lang="en-US" altLang="zh-CN" dirty="0"/>
              <a:t>Studio 3T</a:t>
            </a:r>
            <a:r>
              <a:rPr lang="zh-CN" altLang="zh-CN" dirty="0"/>
              <a:t>所在的</a:t>
            </a:r>
            <a:r>
              <a:rPr lang="en-US" altLang="zh-CN" dirty="0"/>
              <a:t>3T Software Labs</a:t>
            </a:r>
            <a:r>
              <a:rPr lang="zh-CN" altLang="zh-CN" dirty="0"/>
              <a:t>收购，因此</a:t>
            </a:r>
            <a:r>
              <a:rPr lang="en-US" altLang="zh-CN" dirty="0" err="1"/>
              <a:t>RoboMongo</a:t>
            </a:r>
            <a:r>
              <a:rPr lang="zh-CN" altLang="zh-CN" dirty="0"/>
              <a:t>的后续版本改名为</a:t>
            </a:r>
            <a:r>
              <a:rPr lang="en-US" altLang="zh-CN" dirty="0" err="1"/>
              <a:t>Robo</a:t>
            </a:r>
            <a:r>
              <a:rPr lang="en-US" altLang="zh-CN" dirty="0"/>
              <a:t> 3T</a:t>
            </a:r>
            <a:r>
              <a:rPr lang="zh-CN" altLang="zh-CN" dirty="0"/>
              <a:t>。</a:t>
            </a:r>
            <a:r>
              <a:rPr lang="en-US" altLang="zh-CN" dirty="0" err="1"/>
              <a:t>Robo</a:t>
            </a:r>
            <a:r>
              <a:rPr lang="en-US" altLang="zh-CN" dirty="0"/>
              <a:t> 3T</a:t>
            </a:r>
            <a:r>
              <a:rPr lang="zh-CN" altLang="zh-CN" dirty="0"/>
              <a:t>与</a:t>
            </a:r>
            <a:r>
              <a:rPr lang="en-US" altLang="zh-CN" dirty="0" err="1"/>
              <a:t>RoboMongo</a:t>
            </a:r>
            <a:r>
              <a:rPr lang="zh-CN" altLang="zh-CN" dirty="0"/>
              <a:t>除了名字不一样以外，其他地方都是一样的。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65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43308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）插入数据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的插入操作非常简单。用到的方法为</a:t>
            </a:r>
            <a:r>
              <a:rPr lang="en-US" altLang="zh-CN" dirty="0"/>
              <a:t>insert</a:t>
            </a:r>
            <a:r>
              <a:rPr lang="zh-CN" altLang="zh-CN" dirty="0"/>
              <a:t>（参数），插入的参数就是</a:t>
            </a:r>
            <a:r>
              <a:rPr lang="en-US" altLang="zh-CN" dirty="0"/>
              <a:t>Python</a:t>
            </a:r>
            <a:r>
              <a:rPr lang="zh-CN" altLang="zh-CN" dirty="0"/>
              <a:t>的字典。插入一条数据的代码如下。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 = client['Chapter6'] </a:t>
            </a:r>
          </a:p>
        </p:txBody>
      </p:sp>
      <p:pic>
        <p:nvPicPr>
          <p:cNvPr id="4" name="Picture 2" descr="C:\Program Files\Microsoft Office\MEDIA\CAGCAT10\j029889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973" y="4290840"/>
            <a:ext cx="1806854" cy="15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86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collection = db1['spider'] </a:t>
            </a:r>
          </a:p>
          <a:p>
            <a:r>
              <a:rPr lang="zh-CN" altLang="zh-CN" dirty="0" smtClean="0">
                <a:solidFill>
                  <a:srgbClr val="0070C0"/>
                </a:solidFill>
              </a:rPr>
              <a:t>data </a:t>
            </a:r>
            <a:r>
              <a:rPr lang="zh-CN" altLang="zh-CN" dirty="0">
                <a:solidFill>
                  <a:srgbClr val="0070C0"/>
                </a:solidFill>
              </a:rPr>
              <a:t>= {'id': 123, 'name': 'kingname', 'age': 20, 'salary': 999999}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collection.insert(data)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运行</a:t>
            </a:r>
            <a:r>
              <a:rPr lang="zh-CN" altLang="zh-CN" dirty="0"/>
              <a:t>后，通过</a:t>
            </a:r>
            <a:r>
              <a:rPr lang="en-US" altLang="zh-CN" dirty="0" err="1"/>
              <a:t>RoboMongo</a:t>
            </a:r>
            <a:r>
              <a:rPr lang="zh-CN" altLang="zh-CN" dirty="0"/>
              <a:t>可以看到数据库中的数据，如图</a:t>
            </a:r>
            <a:r>
              <a:rPr lang="en-US" altLang="zh-CN" dirty="0"/>
              <a:t>6-18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57" y="4265336"/>
            <a:ext cx="1100023" cy="18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01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36" y="2300326"/>
            <a:ext cx="9575338" cy="335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38669" y="590947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插入一条数据以后的集合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0956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会自动添加一列“</a:t>
            </a:r>
            <a:r>
              <a:rPr lang="en-US" altLang="zh-CN" dirty="0"/>
              <a:t>_id</a:t>
            </a:r>
            <a:r>
              <a:rPr lang="zh-CN" altLang="zh-CN" dirty="0"/>
              <a:t>”，这一列里面的数据叫作</a:t>
            </a:r>
            <a:r>
              <a:rPr lang="en-US" altLang="zh-CN" dirty="0" err="1"/>
              <a:t>ObjectId</a:t>
            </a:r>
            <a:r>
              <a:rPr lang="zh-CN" altLang="zh-CN" dirty="0"/>
              <a:t>，</a:t>
            </a:r>
            <a:r>
              <a:rPr lang="en-US" altLang="zh-CN" dirty="0" err="1"/>
              <a:t>ObjectId</a:t>
            </a:r>
            <a:r>
              <a:rPr lang="zh-CN" altLang="zh-CN" dirty="0"/>
              <a:t>是在数据被插入</a:t>
            </a:r>
            <a:r>
              <a:rPr lang="en-US" altLang="zh-CN" dirty="0" err="1"/>
              <a:t>MongoDB</a:t>
            </a:r>
            <a:r>
              <a:rPr lang="zh-CN" altLang="zh-CN" dirty="0"/>
              <a:t>的瞬间，通过一定的算法计算出来的。因此，</a:t>
            </a:r>
            <a:r>
              <a:rPr lang="en-US" altLang="zh-CN" dirty="0"/>
              <a:t>_id</a:t>
            </a:r>
            <a:r>
              <a:rPr lang="zh-CN" altLang="zh-CN" dirty="0"/>
              <a:t>这一列就代表了数据插入的时间，它不重复，而且始终递增。通过一定的算法，可以把</a:t>
            </a:r>
            <a:r>
              <a:rPr lang="en-US" altLang="zh-CN" dirty="0" err="1"/>
              <a:t>ObjectId</a:t>
            </a:r>
            <a:r>
              <a:rPr lang="zh-CN" altLang="zh-CN" dirty="0"/>
              <a:t>反向恢复为时间。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将</a:t>
            </a:r>
            <a:r>
              <a:rPr lang="zh-CN" altLang="zh-CN" dirty="0"/>
              <a:t>多个字典放入列表中，并将列表作为</a:t>
            </a:r>
            <a:r>
              <a:rPr lang="en-US" altLang="zh-CN" dirty="0"/>
              <a:t>insert()</a:t>
            </a:r>
            <a:r>
              <a:rPr lang="zh-CN" altLang="zh-CN" dirty="0"/>
              <a:t>方法的参数，即可实现批量插入数据，代码如下。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9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5856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more_data = [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2, 'name': '张三', 'age': 10, 'salary': 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3, 'name': '李四', 'age': 30, 'salary': -100},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4, 'name': '王五', 'age': 40, 'salary': 1000},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5, 'name': '外国人', 'age': 50, 'salary': '未知'},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collection.insert(more_data)</a:t>
            </a:r>
          </a:p>
          <a:p>
            <a:r>
              <a:rPr lang="en-US" altLang="zh-CN" dirty="0" smtClean="0"/>
              <a:t>      </a:t>
            </a:r>
            <a:r>
              <a:rPr lang="zh-CN" altLang="zh-CN" dirty="0" smtClean="0"/>
              <a:t>运行</a:t>
            </a:r>
            <a:r>
              <a:rPr lang="zh-CN" altLang="zh-CN" dirty="0"/>
              <a:t>结果如图</a:t>
            </a:r>
            <a:r>
              <a:rPr lang="en-US" altLang="zh-CN" dirty="0"/>
              <a:t>6-19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038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爬虫开发中，主要用</a:t>
            </a:r>
            <a:r>
              <a:rPr lang="en-US" altLang="zh-CN" dirty="0" err="1"/>
              <a:t>MongoDB</a:t>
            </a:r>
            <a:r>
              <a:rPr lang="zh-CN" altLang="zh-CN" dirty="0"/>
              <a:t>来存储数据。所以爬虫主要用到的</a:t>
            </a:r>
            <a:r>
              <a:rPr lang="en-US" altLang="zh-CN" dirty="0" err="1"/>
              <a:t>MongoDB</a:t>
            </a:r>
            <a:r>
              <a:rPr lang="zh-CN" altLang="zh-CN" dirty="0"/>
              <a:t>方法就是这个</a:t>
            </a:r>
            <a:r>
              <a:rPr lang="en-US" altLang="zh-CN" dirty="0"/>
              <a:t>insert()</a:t>
            </a:r>
            <a:r>
              <a:rPr lang="zh-CN" altLang="zh-CN" dirty="0"/>
              <a:t>方法。</a:t>
            </a:r>
          </a:p>
          <a:p>
            <a:endParaRPr lang="zh-CN" altLang="en-US" dirty="0"/>
          </a:p>
        </p:txBody>
      </p:sp>
      <p:pic>
        <p:nvPicPr>
          <p:cNvPr id="1026" name="图片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74" y="2703358"/>
            <a:ext cx="6168432" cy="30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79848" y="586909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批量插入数据以后的集合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5004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）普通查找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的查找功能对应的方法是：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find(查询条件, 返回字段)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find_one(查询条件，返回字段</a:t>
            </a:r>
            <a:r>
              <a:rPr lang="zh-CN" altLang="zh-CN" dirty="0" smtClean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64" y="3857414"/>
            <a:ext cx="1952531" cy="20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5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410779" cy="402336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       </a:t>
            </a:r>
            <a:r>
              <a:rPr lang="zh-CN" altLang="zh-CN" dirty="0" smtClean="0"/>
              <a:t>普通</a:t>
            </a:r>
            <a:r>
              <a:rPr lang="zh-CN" altLang="zh-CN" dirty="0"/>
              <a:t>查询方法有以下</a:t>
            </a:r>
            <a:r>
              <a:rPr lang="en-US" altLang="zh-CN" dirty="0"/>
              <a:t>3</a:t>
            </a:r>
            <a:r>
              <a:rPr lang="zh-CN" altLang="zh-CN" dirty="0"/>
              <a:t>种写法。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collection.find() 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collection.find({'age': 29})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collection.find({'age': 29}, {'_id': 0, 'name': 1, 'salary': 1</a:t>
            </a:r>
            <a:r>
              <a:rPr lang="zh-CN" altLang="zh-CN" dirty="0" smtClean="0">
                <a:solidFill>
                  <a:srgbClr val="0070C0"/>
                </a:solidFill>
              </a:rPr>
              <a:t>})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假设</a:t>
            </a:r>
            <a:r>
              <a:rPr lang="zh-CN" altLang="zh-CN" dirty="0"/>
              <a:t>当前</a:t>
            </a:r>
            <a:r>
              <a:rPr lang="en-US" altLang="zh-CN" dirty="0" err="1"/>
              <a:t>MongoDB</a:t>
            </a:r>
            <a:r>
              <a:rPr lang="zh-CN" altLang="zh-CN" dirty="0"/>
              <a:t>中的全部内容如图</a:t>
            </a:r>
            <a:r>
              <a:rPr lang="en-US" altLang="zh-CN" dirty="0"/>
              <a:t>6-20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不写</a:t>
            </a:r>
            <a:r>
              <a:rPr lang="en-US" altLang="zh-CN" dirty="0"/>
              <a:t>find()</a:t>
            </a:r>
            <a:r>
              <a:rPr lang="zh-CN" altLang="zh-CN" dirty="0"/>
              <a:t>方法的参数时，表示获取指定集合中所有内容的所有字段。运行结果如图</a:t>
            </a:r>
            <a:r>
              <a:rPr lang="en-US" altLang="zh-CN" dirty="0"/>
              <a:t>6-21</a:t>
            </a:r>
            <a:r>
              <a:rPr lang="zh-CN" altLang="zh-CN" dirty="0"/>
              <a:t>所示，即调试模式窗口中</a:t>
            </a:r>
            <a:r>
              <a:rPr lang="en-US" altLang="zh-CN" dirty="0"/>
              <a:t>content</a:t>
            </a:r>
            <a:r>
              <a:rPr lang="zh-CN" altLang="zh-CN" dirty="0"/>
              <a:t>的内容。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072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55" y="1878168"/>
            <a:ext cx="6089634" cy="384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34868" y="5831417"/>
            <a:ext cx="412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Times New Roman" panose="02020603050405020304" pitchFamily="18" charset="0"/>
                <a:ea typeface="方正书宋简体"/>
              </a:rPr>
              <a:t>6-20  </a:t>
            </a:r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当前数据库</a:t>
            </a:r>
            <a:r>
              <a:rPr lang="en-US" altLang="zh-CN" b="1" kern="1000" dirty="0">
                <a:latin typeface="Times New Roman" panose="02020603050405020304" pitchFamily="18" charset="0"/>
                <a:ea typeface="方正书宋简体"/>
              </a:rPr>
              <a:t>spider</a:t>
            </a:r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集合下的内容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62037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6-21</a:t>
            </a:r>
            <a:r>
              <a:rPr lang="zh-CN" altLang="zh-CN" dirty="0"/>
              <a:t>可以看到，返回的数据有</a:t>
            </a:r>
            <a:r>
              <a:rPr lang="en-US" altLang="zh-CN" dirty="0"/>
              <a:t>9</a:t>
            </a:r>
            <a:r>
              <a:rPr lang="zh-CN" altLang="zh-CN" dirty="0"/>
              <a:t>条，也就是目前数据库里面的所有内容。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en-US" altLang="zh-CN" dirty="0"/>
              <a:t>find()</a:t>
            </a:r>
            <a:r>
              <a:rPr lang="zh-CN" altLang="zh-CN" dirty="0"/>
              <a:t>中添加第</a:t>
            </a:r>
            <a:r>
              <a:rPr lang="en-US" altLang="zh-CN" dirty="0"/>
              <a:t>1</a:t>
            </a:r>
            <a:r>
              <a:rPr lang="zh-CN" altLang="zh-CN" dirty="0"/>
              <a:t>个参数，只查询所有年龄为</a:t>
            </a:r>
            <a:r>
              <a:rPr lang="en-US" altLang="zh-CN" dirty="0"/>
              <a:t>29</a:t>
            </a:r>
            <a:r>
              <a:rPr lang="zh-CN" altLang="zh-CN" dirty="0"/>
              <a:t>岁的人，代码和运行结果如图</a:t>
            </a:r>
            <a:r>
              <a:rPr lang="en-US" altLang="zh-CN" dirty="0"/>
              <a:t>6-22</a:t>
            </a:r>
            <a:r>
              <a:rPr lang="zh-CN" altLang="zh-CN" dirty="0"/>
              <a:t>所示，即调试模式中的</a:t>
            </a:r>
            <a:r>
              <a:rPr lang="en-US" altLang="zh-CN" dirty="0"/>
              <a:t>content</a:t>
            </a:r>
            <a:r>
              <a:rPr lang="zh-CN" altLang="zh-CN" dirty="0"/>
              <a:t>内容。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541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577" y="4291196"/>
            <a:ext cx="1867205" cy="177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87" y="1853200"/>
            <a:ext cx="6741725" cy="383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77081" y="5876022"/>
            <a:ext cx="609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查看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里面数据的存储方式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9095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92" y="1931665"/>
            <a:ext cx="6387209" cy="382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42231" y="5976383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不写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find()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参数，返回所有数据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10384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6-22</a:t>
            </a:r>
            <a:r>
              <a:rPr lang="zh-CN" altLang="zh-CN" dirty="0"/>
              <a:t>可以看到，返回的数据只有</a:t>
            </a:r>
            <a:r>
              <a:rPr lang="en-US" altLang="zh-CN" dirty="0"/>
              <a:t>4</a:t>
            </a:r>
            <a:r>
              <a:rPr lang="zh-CN" altLang="zh-CN" dirty="0"/>
              <a:t>条，也就是所有“</a:t>
            </a:r>
            <a:r>
              <a:rPr lang="en-US" altLang="zh-CN" dirty="0"/>
              <a:t>age</a:t>
            </a:r>
            <a:r>
              <a:rPr lang="zh-CN" altLang="zh-CN" dirty="0"/>
              <a:t>”为</a:t>
            </a:r>
            <a:r>
              <a:rPr lang="en-US" altLang="zh-CN" dirty="0"/>
              <a:t>29</a:t>
            </a:r>
            <a:r>
              <a:rPr lang="zh-CN" altLang="zh-CN" dirty="0"/>
              <a:t>的记录。</a:t>
            </a:r>
          </a:p>
          <a:p>
            <a:endParaRPr lang="zh-CN" altLang="en-US" dirty="0"/>
          </a:p>
        </p:txBody>
      </p:sp>
      <p:pic>
        <p:nvPicPr>
          <p:cNvPr id="4098" name="图片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7" y="2573127"/>
            <a:ext cx="5534698" cy="329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60158" y="5894949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查询所有年龄为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岁的人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1787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en-US" altLang="zh-CN" dirty="0"/>
              <a:t>find()</a:t>
            </a:r>
            <a:r>
              <a:rPr lang="zh-CN" altLang="zh-CN" dirty="0"/>
              <a:t>的第</a:t>
            </a:r>
            <a:r>
              <a:rPr lang="en-US" altLang="zh-CN" dirty="0"/>
              <a:t>2</a:t>
            </a:r>
            <a:r>
              <a:rPr lang="zh-CN" altLang="zh-CN" dirty="0"/>
              <a:t>个参数可以限定需要返回哪些内容，运行结果如图</a:t>
            </a:r>
            <a:r>
              <a:rPr lang="en-US" altLang="zh-CN" dirty="0"/>
              <a:t>6-23</a:t>
            </a:r>
            <a:r>
              <a:rPr lang="zh-CN" altLang="zh-CN" dirty="0"/>
              <a:t>所示，即调试窗口中的</a:t>
            </a:r>
            <a:r>
              <a:rPr lang="en-US" altLang="zh-CN" dirty="0"/>
              <a:t>content</a:t>
            </a:r>
            <a:r>
              <a:rPr lang="zh-CN" altLang="zh-CN" dirty="0"/>
              <a:t>内容。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6-23</a:t>
            </a:r>
            <a:r>
              <a:rPr lang="zh-CN" altLang="zh-CN" dirty="0"/>
              <a:t>可以看到，返回的数据只有</a:t>
            </a:r>
            <a:r>
              <a:rPr lang="en-US" altLang="zh-CN" dirty="0"/>
              <a:t>4</a:t>
            </a:r>
            <a:r>
              <a:rPr lang="zh-CN" altLang="zh-CN" dirty="0"/>
              <a:t>项，并且每项里面只有</a:t>
            </a:r>
            <a:r>
              <a:rPr lang="en-US" altLang="zh-CN" dirty="0"/>
              <a:t>name</a:t>
            </a:r>
            <a:r>
              <a:rPr lang="zh-CN" altLang="zh-CN" dirty="0"/>
              <a:t>和</a:t>
            </a:r>
            <a:r>
              <a:rPr lang="en-US" altLang="zh-CN" dirty="0"/>
              <a:t>salary</a:t>
            </a:r>
            <a:r>
              <a:rPr lang="zh-CN" altLang="zh-CN" dirty="0"/>
              <a:t>的内容。</a:t>
            </a:r>
          </a:p>
          <a:p>
            <a:endParaRPr lang="zh-CN" altLang="en-US" dirty="0"/>
          </a:p>
        </p:txBody>
      </p:sp>
      <p:pic>
        <p:nvPicPr>
          <p:cNvPr id="4" name="Picture 3" descr="C:\Program Files\Microsoft Office\MEDIA\CAGCAT10\j02921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493" y="3487636"/>
            <a:ext cx="1944216" cy="2306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0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49" y="1946661"/>
            <a:ext cx="6431080" cy="381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40200" y="5898324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限定只返回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name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salary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4655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）逻辑查询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PyMongo</a:t>
            </a:r>
            <a:r>
              <a:rPr lang="zh-CN" altLang="zh-CN" dirty="0"/>
              <a:t>也支持大于、小于、大于等于、小于等于、等于、不等于这类逻辑查询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它们</a:t>
            </a:r>
            <a:r>
              <a:rPr lang="zh-CN" altLang="zh-CN" dirty="0"/>
              <a:t>对应的关键词如表</a:t>
            </a:r>
            <a:r>
              <a:rPr lang="en-US" altLang="zh-CN" dirty="0"/>
              <a:t>6-1</a:t>
            </a:r>
            <a:r>
              <a:rPr lang="zh-CN" altLang="zh-CN" dirty="0"/>
              <a:t>所示。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3" y="3955255"/>
            <a:ext cx="1807769" cy="19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23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528129"/>
              </p:ext>
            </p:extLst>
          </p:nvPr>
        </p:nvGraphicFramePr>
        <p:xfrm>
          <a:off x="1761891" y="2966226"/>
          <a:ext cx="8987886" cy="321155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493943"/>
                <a:gridCol w="4493943"/>
              </a:tblGrid>
              <a:tr h="562152">
                <a:tc>
                  <a:txBody>
                    <a:bodyPr/>
                    <a:lstStyle/>
                    <a:p>
                      <a:pPr indent="254000"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54000"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符号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方正兰亭中黑简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意义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方正兰亭中黑简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大于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小于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gte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大于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lte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小于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indent="254000"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54000"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$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ne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944576" y="2385691"/>
            <a:ext cx="411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  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的逻辑查询符号和意义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5014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073" y="1845734"/>
            <a:ext cx="10827834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它们</a:t>
            </a:r>
            <a:r>
              <a:rPr lang="zh-CN" altLang="zh-CN" dirty="0"/>
              <a:t>的用法为：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({'age': {'$</a:t>
            </a:r>
            <a:r>
              <a:rPr lang="en-US" altLang="zh-CN" dirty="0" err="1">
                <a:solidFill>
                  <a:srgbClr val="0070C0"/>
                </a:solidFill>
              </a:rPr>
              <a:t>gt</a:t>
            </a:r>
            <a:r>
              <a:rPr lang="en-US" altLang="zh-CN" dirty="0">
                <a:solidFill>
                  <a:srgbClr val="0070C0"/>
                </a:solidFill>
              </a:rPr>
              <a:t>': 29}}) #</a:t>
            </a:r>
            <a:r>
              <a:rPr lang="zh-CN" altLang="zh-CN" dirty="0">
                <a:solidFill>
                  <a:srgbClr val="0070C0"/>
                </a:solidFill>
              </a:rPr>
              <a:t>查询所有</a:t>
            </a:r>
            <a:r>
              <a:rPr lang="en-US" altLang="zh-CN" dirty="0">
                <a:solidFill>
                  <a:srgbClr val="0070C0"/>
                </a:solidFill>
              </a:rPr>
              <a:t>age &gt; 29</a:t>
            </a:r>
            <a:r>
              <a:rPr lang="zh-CN" altLang="zh-CN" dirty="0">
                <a:solidFill>
                  <a:srgbClr val="0070C0"/>
                </a:solidFill>
              </a:rPr>
              <a:t>的记录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({'age': {'$</a:t>
            </a:r>
            <a:r>
              <a:rPr lang="en-US" altLang="zh-CN" dirty="0" err="1">
                <a:solidFill>
                  <a:srgbClr val="0070C0"/>
                </a:solidFill>
              </a:rPr>
              <a:t>gte</a:t>
            </a:r>
            <a:r>
              <a:rPr lang="en-US" altLang="zh-CN" dirty="0">
                <a:solidFill>
                  <a:srgbClr val="0070C0"/>
                </a:solidFill>
              </a:rPr>
              <a:t>': 29, '$</a:t>
            </a:r>
            <a:r>
              <a:rPr lang="en-US" altLang="zh-CN" dirty="0" err="1">
                <a:solidFill>
                  <a:srgbClr val="0070C0"/>
                </a:solidFill>
              </a:rPr>
              <a:t>lte</a:t>
            </a:r>
            <a:r>
              <a:rPr lang="en-US" altLang="zh-CN" dirty="0">
                <a:solidFill>
                  <a:srgbClr val="0070C0"/>
                </a:solidFill>
              </a:rPr>
              <a:t>': 40}})  #</a:t>
            </a:r>
            <a:r>
              <a:rPr lang="zh-CN" altLang="zh-CN" dirty="0">
                <a:solidFill>
                  <a:srgbClr val="0070C0"/>
                </a:solidFill>
              </a:rPr>
              <a:t>查询</a:t>
            </a:r>
            <a:r>
              <a:rPr lang="en-US" altLang="zh-CN" dirty="0">
                <a:solidFill>
                  <a:srgbClr val="0070C0"/>
                </a:solidFill>
              </a:rPr>
              <a:t>29 </a:t>
            </a:r>
            <a:r>
              <a:rPr lang="zh-CN" altLang="zh-CN" dirty="0">
                <a:solidFill>
                  <a:srgbClr val="0070C0"/>
                </a:solidFill>
              </a:rPr>
              <a:t>≤</a:t>
            </a:r>
            <a:r>
              <a:rPr lang="en-US" altLang="zh-CN" dirty="0">
                <a:solidFill>
                  <a:srgbClr val="0070C0"/>
                </a:solidFill>
              </a:rPr>
              <a:t> age </a:t>
            </a:r>
            <a:r>
              <a:rPr lang="zh-CN" altLang="zh-CN" dirty="0">
                <a:solidFill>
                  <a:srgbClr val="0070C0"/>
                </a:solidFill>
              </a:rPr>
              <a:t>≤</a:t>
            </a:r>
            <a:r>
              <a:rPr lang="en-US" altLang="zh-CN" dirty="0">
                <a:solidFill>
                  <a:srgbClr val="0070C0"/>
                </a:solidFill>
              </a:rPr>
              <a:t> 40</a:t>
            </a:r>
            <a:r>
              <a:rPr lang="zh-CN" altLang="zh-CN" dirty="0">
                <a:solidFill>
                  <a:srgbClr val="0070C0"/>
                </a:solidFill>
              </a:rPr>
              <a:t>的记录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({'salary': {'$ne: 29}}) #</a:t>
            </a:r>
            <a:r>
              <a:rPr lang="zh-CN" altLang="zh-CN" dirty="0">
                <a:solidFill>
                  <a:srgbClr val="0070C0"/>
                </a:solidFill>
              </a:rPr>
              <a:t>查询所有</a:t>
            </a:r>
            <a:r>
              <a:rPr lang="en-US" altLang="zh-CN" dirty="0">
                <a:solidFill>
                  <a:srgbClr val="0070C0"/>
                </a:solidFill>
              </a:rPr>
              <a:t>salary</a:t>
            </a:r>
            <a:r>
              <a:rPr lang="zh-CN" altLang="zh-CN" dirty="0">
                <a:solidFill>
                  <a:srgbClr val="0070C0"/>
                </a:solidFill>
              </a:rPr>
              <a:t>不等于29的记录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以</a:t>
            </a:r>
            <a:r>
              <a:rPr lang="zh-CN" altLang="zh-CN" dirty="0"/>
              <a:t>查询所有</a:t>
            </a:r>
            <a:r>
              <a:rPr lang="en-US" altLang="zh-CN" dirty="0"/>
              <a:t>age</a:t>
            </a:r>
            <a:r>
              <a:rPr lang="zh-CN" altLang="zh-CN" dirty="0"/>
              <a:t>大于等于</a:t>
            </a:r>
            <a:r>
              <a:rPr lang="en-US" altLang="zh-CN" dirty="0"/>
              <a:t>29</a:t>
            </a:r>
            <a:r>
              <a:rPr lang="zh-CN" altLang="zh-CN" dirty="0"/>
              <a:t>岁、小于等于</a:t>
            </a:r>
            <a:r>
              <a:rPr lang="en-US" altLang="zh-CN" dirty="0"/>
              <a:t>40</a:t>
            </a:r>
            <a:r>
              <a:rPr lang="zh-CN" altLang="zh-CN" dirty="0"/>
              <a:t>岁的记录为例，运行结果如图</a:t>
            </a:r>
            <a:r>
              <a:rPr lang="en-US" altLang="zh-CN" dirty="0"/>
              <a:t>6-24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089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5" y="1843126"/>
            <a:ext cx="6508203" cy="38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10647" y="5898324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5134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22291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）对查询结果排序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支持对查询到的结果进行排序。排序的方法为</a:t>
            </a:r>
            <a:r>
              <a:rPr lang="en-US" altLang="zh-CN" dirty="0"/>
              <a:t>sort()</a:t>
            </a:r>
            <a:r>
              <a:rPr lang="zh-CN" altLang="zh-CN" dirty="0"/>
              <a:t>。它的格式为：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handler.find().sort('列名', 1或-1)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查询</a:t>
            </a:r>
            <a:r>
              <a:rPr lang="zh-CN" altLang="zh-CN" dirty="0"/>
              <a:t>一般和</a:t>
            </a:r>
            <a:r>
              <a:rPr lang="en-US" altLang="zh-CN" dirty="0"/>
              <a:t>find()</a:t>
            </a:r>
            <a:r>
              <a:rPr lang="zh-CN" altLang="zh-CN" dirty="0"/>
              <a:t>配合在一起使用。例如：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collection.find({'age': {'$gte': 29, '$lte': 40}}).sort('age', -1)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collection.find({'age': {'$gte': 29, '$lte': 40}}).sort('age', 1)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9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首先</a:t>
            </a:r>
            <a:r>
              <a:rPr lang="zh-CN" altLang="zh-CN" dirty="0"/>
              <a:t>查询所有年龄大于等于</a:t>
            </a:r>
            <a:r>
              <a:rPr lang="en-US" altLang="zh-CN" dirty="0"/>
              <a:t>29</a:t>
            </a:r>
            <a:r>
              <a:rPr lang="zh-CN" altLang="zh-CN" dirty="0"/>
              <a:t>岁、小于等于</a:t>
            </a:r>
            <a:r>
              <a:rPr lang="en-US" altLang="zh-CN" dirty="0"/>
              <a:t>40</a:t>
            </a:r>
            <a:r>
              <a:rPr lang="zh-CN" altLang="zh-CN" dirty="0"/>
              <a:t>岁的记录，然后按年龄来进行排序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sort</a:t>
            </a:r>
            <a:r>
              <a:rPr lang="en-US" altLang="zh-CN" dirty="0"/>
              <a:t>()</a:t>
            </a:r>
            <a:r>
              <a:rPr lang="zh-CN" altLang="zh-CN" dirty="0"/>
              <a:t>方法接收两个参数：第</a:t>
            </a:r>
            <a:r>
              <a:rPr lang="en-US" altLang="zh-CN" dirty="0"/>
              <a:t>1</a:t>
            </a:r>
            <a:r>
              <a:rPr lang="zh-CN" altLang="zh-CN" dirty="0"/>
              <a:t>个参数指明需要以哪一项进行排序；第</a:t>
            </a:r>
            <a:r>
              <a:rPr lang="en-US" altLang="zh-CN" dirty="0"/>
              <a:t>2</a:t>
            </a:r>
            <a:r>
              <a:rPr lang="zh-CN" altLang="zh-CN" dirty="0"/>
              <a:t>个参数</a:t>
            </a:r>
            <a:r>
              <a:rPr lang="en-US" altLang="zh-CN" dirty="0"/>
              <a:t>-1</a:t>
            </a:r>
            <a:r>
              <a:rPr lang="zh-CN" altLang="zh-CN" dirty="0"/>
              <a:t>表示降序，</a:t>
            </a:r>
            <a:r>
              <a:rPr lang="en-US" altLang="zh-CN" dirty="0"/>
              <a:t>1</a:t>
            </a:r>
            <a:r>
              <a:rPr lang="zh-CN" altLang="zh-CN" dirty="0"/>
              <a:t>表示升序。上面两行代码的运行结果分别如图</a:t>
            </a:r>
            <a:r>
              <a:rPr lang="en-US" altLang="zh-CN" dirty="0"/>
              <a:t>6-25</a:t>
            </a:r>
            <a:r>
              <a:rPr lang="zh-CN" altLang="zh-CN" dirty="0"/>
              <a:t>、图</a:t>
            </a:r>
            <a:r>
              <a:rPr lang="en-US" altLang="zh-CN" dirty="0"/>
              <a:t>6-26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18600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5" y="4319550"/>
            <a:ext cx="1775765" cy="18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7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6.1.1  </a:t>
            </a:r>
            <a:r>
              <a:rPr lang="en-US" altLang="zh-CN" sz="4000" dirty="0" err="1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r>
              <a:rPr lang="zh-CN" altLang="en-US" sz="4000" dirty="0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lang="zh-CN" altLang="en-US" sz="4000" dirty="0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安装</a:t>
            </a:r>
            <a:endParaRPr lang="zh-CN" altLang="en-US" sz="4000" dirty="0" bmk="_Toc49999501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79141" y="2291713"/>
            <a:ext cx="11496908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MongoDB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系统下面有一个非常有名的包管理工具，即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。如果读者的计算机上已经有了，可以使用它安装并启动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update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config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usr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/local/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mongod.conf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5" name="Picture 2" descr="C:\Program Files\Microsoft Office\MEDIA\CAGCAT10\j0297749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44" y="4466407"/>
            <a:ext cx="1851660" cy="17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66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83" y="1902057"/>
            <a:ext cx="6493039" cy="385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11706" y="5942929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的记录并对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降序排列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8513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02" y="1911622"/>
            <a:ext cx="6343531" cy="37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503538" y="5809114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的记录并对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升序排列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3491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）更新记录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更新</a:t>
            </a:r>
            <a:r>
              <a:rPr lang="zh-CN" altLang="zh-CN" dirty="0"/>
              <a:t>可使用</a:t>
            </a:r>
            <a:r>
              <a:rPr lang="en-US" altLang="zh-CN" dirty="0" err="1"/>
              <a:t>update_one</a:t>
            </a:r>
            <a:r>
              <a:rPr lang="en-US" altLang="zh-CN" dirty="0"/>
              <a:t>()</a:t>
            </a:r>
            <a:r>
              <a:rPr lang="zh-CN" altLang="zh-CN" dirty="0"/>
              <a:t>和</a:t>
            </a:r>
            <a:r>
              <a:rPr lang="en-US" altLang="zh-CN" dirty="0" err="1"/>
              <a:t>update_many</a:t>
            </a:r>
            <a:r>
              <a:rPr lang="en-US" altLang="zh-CN" dirty="0"/>
              <a:t>()</a:t>
            </a:r>
            <a:r>
              <a:rPr lang="zh-CN" altLang="zh-CN" dirty="0"/>
              <a:t>方法。它们的格式为：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collection.update_one(参数1, 参数2)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collection.update_many(参数1, 参数2)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）删除记录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删除</a:t>
            </a:r>
            <a:r>
              <a:rPr lang="zh-CN" altLang="zh-CN" dirty="0"/>
              <a:t>可使用</a:t>
            </a:r>
            <a:r>
              <a:rPr lang="en-US" altLang="zh-CN" dirty="0" err="1"/>
              <a:t>delete_one</a:t>
            </a:r>
            <a:r>
              <a:rPr lang="en-US" altLang="zh-CN" dirty="0"/>
              <a:t>()</a:t>
            </a:r>
            <a:r>
              <a:rPr lang="zh-CN" altLang="zh-CN" dirty="0"/>
              <a:t>和</a:t>
            </a:r>
            <a:r>
              <a:rPr lang="en-US" altLang="zh-CN" dirty="0" err="1"/>
              <a:t>delete_many</a:t>
            </a:r>
            <a:r>
              <a:rPr lang="en-US" altLang="zh-CN" dirty="0"/>
              <a:t>()</a:t>
            </a:r>
            <a:r>
              <a:rPr lang="zh-CN" altLang="zh-CN" dirty="0"/>
              <a:t>方法。它们的格式为：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collection.delete_one(参数)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collection.delete_many(参数)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177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8</a:t>
            </a:r>
            <a:r>
              <a:rPr lang="zh-CN" altLang="zh-CN" dirty="0"/>
              <a:t>）对查询结果去重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去</a:t>
            </a:r>
            <a:r>
              <a:rPr lang="zh-CN" altLang="zh-CN" dirty="0"/>
              <a:t>重使用</a:t>
            </a:r>
            <a:r>
              <a:rPr lang="en-US" altLang="zh-CN" dirty="0"/>
              <a:t>distinct()</a:t>
            </a:r>
            <a:r>
              <a:rPr lang="zh-CN" altLang="zh-CN" dirty="0"/>
              <a:t>方法，其格式为：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collection.distinct('列名')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这个</a:t>
            </a:r>
            <a:r>
              <a:rPr lang="zh-CN" altLang="zh-CN" dirty="0"/>
              <a:t>方法返回一个去重后的列表。在图</a:t>
            </a:r>
            <a:r>
              <a:rPr lang="en-US" altLang="zh-CN" dirty="0"/>
              <a:t>6-20</a:t>
            </a:r>
            <a:r>
              <a:rPr lang="zh-CN" altLang="zh-CN" dirty="0"/>
              <a:t>中可以看到年龄这一列中有很多个</a:t>
            </a:r>
            <a:r>
              <a:rPr lang="en-US" altLang="zh-CN" dirty="0"/>
              <a:t>29</a:t>
            </a:r>
            <a:r>
              <a:rPr lang="zh-CN" altLang="zh-CN" dirty="0"/>
              <a:t>岁。现在想查看一下有多少个不同的年龄，就可以使用</a:t>
            </a:r>
            <a:r>
              <a:rPr lang="en-US" altLang="zh-CN" dirty="0"/>
              <a:t>distinct()</a:t>
            </a:r>
            <a:r>
              <a:rPr lang="zh-CN" altLang="zh-CN" dirty="0"/>
              <a:t>方法。其运行结果如图</a:t>
            </a:r>
            <a:r>
              <a:rPr lang="en-US" altLang="zh-CN" dirty="0"/>
              <a:t>6-27</a:t>
            </a:r>
            <a:r>
              <a:rPr lang="zh-CN" altLang="zh-CN" dirty="0"/>
              <a:t>所示，调试窗口中的变量</a:t>
            </a:r>
            <a:r>
              <a:rPr lang="en-US" altLang="zh-CN" dirty="0"/>
              <a:t>content</a:t>
            </a:r>
            <a:r>
              <a:rPr lang="zh-CN" altLang="zh-CN" dirty="0"/>
              <a:t>包含了去重以后的年龄信息。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7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51" y="1876580"/>
            <a:ext cx="6543021" cy="38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91713" y="588717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对年龄去重后的结果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3060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6.1.3  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RoboMongo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执行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命令</a:t>
            </a:r>
            <a:endParaRPr lang="zh-CN" altLang="en-US" sz="4000" dirty="0" bmk="_Toc50008469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1014" y="2373622"/>
            <a:ext cx="114634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通过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能执行的绝大多数命令可以原样照搬到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RoboMongo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中执行，并且得到的结果比在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中运行的结果更加直观。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RoboMongo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中双击打开一个集合，可以在图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28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所示的方框框住的位置输入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的相关命令。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例如要查询所有年龄大于等于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岁、小于等于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40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岁的记录，只需要修改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find()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方法的参数即可，如图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653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2" y="2758025"/>
            <a:ext cx="5687124" cy="305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63" y="2767176"/>
            <a:ext cx="5520484" cy="29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0224" y="5815582"/>
            <a:ext cx="11028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在方框框住的位置输入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的各种命令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12220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也</a:t>
            </a:r>
            <a:r>
              <a:rPr lang="zh-CN" altLang="zh-CN" dirty="0"/>
              <a:t>可以使用</a:t>
            </a:r>
            <a:r>
              <a:rPr lang="en-US" altLang="zh-CN" dirty="0"/>
              <a:t>distinct()</a:t>
            </a:r>
            <a:r>
              <a:rPr lang="zh-CN" altLang="zh-CN" dirty="0"/>
              <a:t>函数来实现去重，如图</a:t>
            </a:r>
            <a:r>
              <a:rPr lang="en-US" altLang="zh-CN" dirty="0"/>
              <a:t>6-30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排序</a:t>
            </a:r>
            <a:r>
              <a:rPr lang="zh-CN" altLang="zh-CN" dirty="0"/>
              <a:t>功能也可以正常使用，如图</a:t>
            </a:r>
            <a:r>
              <a:rPr lang="en-US" altLang="zh-CN" dirty="0"/>
              <a:t>6-31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3314" name="图片 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" y="3062306"/>
            <a:ext cx="4999414" cy="27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5" y="3044284"/>
            <a:ext cx="5032751" cy="27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25190" y="5964542"/>
            <a:ext cx="10816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6- 30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distinct()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函数实现去重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中对查询的结果排序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8124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6.2  </a:t>
            </a:r>
            <a:r>
              <a:rPr lang="en-US" altLang="zh-CN" sz="4000" dirty="0" err="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Redis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0585" y="1845734"/>
            <a:ext cx="11028556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开始介绍</a:t>
            </a:r>
            <a:r>
              <a:rPr lang="en-US" altLang="zh-CN" dirty="0" err="1"/>
              <a:t>Redis</a:t>
            </a:r>
            <a:r>
              <a:rPr lang="zh-CN" altLang="zh-CN" dirty="0"/>
              <a:t>之前，请读者思考一个问题：如何设计一个开关，实现在不结束程序进程的情况下，从全世界任何一个有网络的地方既能随时暂停程序，又能随时恢复程序的运行。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最简单</a:t>
            </a:r>
            <a:r>
              <a:rPr lang="zh-CN" altLang="zh-CN" dirty="0"/>
              <a:t>的方法就是用数据库来实现。在能被程序和控制者访问的服务器中创建一个数据库，数据库名为“</a:t>
            </a:r>
            <a:r>
              <a:rPr lang="en-US" altLang="zh-CN" dirty="0" err="1"/>
              <a:t>Switch_DB</a:t>
            </a:r>
            <a:r>
              <a:rPr lang="zh-CN" altLang="zh-CN" dirty="0"/>
              <a:t>”。数据库里面创建一个集合“</a:t>
            </a:r>
            <a:r>
              <a:rPr lang="en-US" altLang="zh-CN" dirty="0"/>
              <a:t>Switch</a:t>
            </a:r>
            <a:r>
              <a:rPr lang="zh-CN" altLang="zh-CN" dirty="0"/>
              <a:t>”，这个集合里面只有一个记录，就是“</a:t>
            </a:r>
            <a:r>
              <a:rPr lang="en-US" altLang="zh-CN" dirty="0"/>
              <a:t>Status</a:t>
            </a:r>
            <a:r>
              <a:rPr lang="zh-CN" altLang="zh-CN" dirty="0"/>
              <a:t>”，它只有两个值，“</a:t>
            </a:r>
            <a:r>
              <a:rPr lang="en-US" altLang="zh-CN" dirty="0"/>
              <a:t>On</a:t>
            </a:r>
            <a:r>
              <a:rPr lang="zh-CN" altLang="zh-CN" dirty="0"/>
              <a:t>”和“</a:t>
            </a:r>
            <a:r>
              <a:rPr lang="en-US" altLang="zh-CN" dirty="0"/>
              <a:t>Off</a:t>
            </a:r>
            <a:r>
              <a:rPr lang="zh-CN" altLang="zh-CN" dirty="0"/>
              <a:t>”，如图</a:t>
            </a:r>
            <a:r>
              <a:rPr lang="en-US" altLang="zh-CN" dirty="0"/>
              <a:t>6-32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22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6" y="1980116"/>
            <a:ext cx="8510109" cy="37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98991" y="585372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6-32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创建数据库并设置参数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4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69795" y="1835228"/>
            <a:ext cx="10136458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）使用普通方式安装。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如果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读者的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Mas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系统没有安装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Home 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，或者读者希望手动安装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，那么在终端中输入以下命令来下载、解压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到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/book/chapter_6/program/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文件夹中。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cd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方正兰亭刊宋简体" charset="-122"/>
              </a:rPr>
              <a:t>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/book/chapter_6/program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curl -O https://fastdl.mongodb.org/osx/mongodb-osx-x86_64-3.4.4.tgz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tar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zxvf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mongodb-osx-x86_64-3.4.4.tgz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mkdir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p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cp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n mongodb-osx-x86_64-3.4.4/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5373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程序</a:t>
            </a:r>
            <a:r>
              <a:rPr lang="zh-CN" altLang="zh-CN" dirty="0"/>
              <a:t>每秒钟就读一次数据库，发现</a:t>
            </a:r>
            <a:r>
              <a:rPr lang="en-US" altLang="zh-CN" dirty="0"/>
              <a:t>Status</a:t>
            </a:r>
            <a:r>
              <a:rPr lang="zh-CN" altLang="zh-CN" dirty="0"/>
              <a:t>为“</a:t>
            </a:r>
            <a:r>
              <a:rPr lang="en-US" altLang="zh-CN" dirty="0"/>
              <a:t>Off</a:t>
            </a:r>
            <a:r>
              <a:rPr lang="zh-CN" altLang="zh-CN" dirty="0"/>
              <a:t>”时就暂停运行，发现“</a:t>
            </a:r>
            <a:r>
              <a:rPr lang="en-US" altLang="zh-CN" dirty="0"/>
              <a:t>Status</a:t>
            </a:r>
            <a:r>
              <a:rPr lang="zh-CN" altLang="zh-CN" dirty="0"/>
              <a:t>”为“</a:t>
            </a:r>
            <a:r>
              <a:rPr lang="en-US" altLang="zh-CN" dirty="0"/>
              <a:t>On</a:t>
            </a:r>
            <a:r>
              <a:rPr lang="zh-CN" altLang="zh-CN" dirty="0"/>
              <a:t>”时就继续运行。如果控制者想让程序暂停运行，就去数据库里面把“</a:t>
            </a:r>
            <a:r>
              <a:rPr lang="en-US" altLang="zh-CN" dirty="0"/>
              <a:t>Status</a:t>
            </a:r>
            <a:r>
              <a:rPr lang="zh-CN" altLang="zh-CN" dirty="0"/>
              <a:t>”修改为“</a:t>
            </a:r>
            <a:r>
              <a:rPr lang="en-US" altLang="zh-CN" dirty="0"/>
              <a:t>Off</a:t>
            </a:r>
            <a:r>
              <a:rPr lang="zh-CN" altLang="zh-CN" dirty="0"/>
              <a:t>”，反之如果想让程序恢复运行，就去数据库里面把“</a:t>
            </a:r>
            <a:r>
              <a:rPr lang="en-US" altLang="zh-CN" dirty="0"/>
              <a:t>Status</a:t>
            </a:r>
            <a:r>
              <a:rPr lang="zh-CN" altLang="zh-CN" dirty="0"/>
              <a:t>”修改为“</a:t>
            </a:r>
            <a:r>
              <a:rPr lang="en-US" altLang="zh-CN" dirty="0"/>
              <a:t>On</a:t>
            </a:r>
            <a:r>
              <a:rPr lang="zh-CN" altLang="zh-CN" dirty="0"/>
              <a:t>”。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79" y="3777888"/>
            <a:ext cx="2574202" cy="261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87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6.2.1  </a:t>
            </a:r>
            <a:r>
              <a:rPr lang="zh-CN" altLang="en-US" sz="4000" dirty="0" bmk="_Toc50008469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环境</a:t>
            </a:r>
            <a:r>
              <a:rPr lang="zh-CN" altLang="en-US" sz="4000" dirty="0" bmk="_Toc50008469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搭建</a:t>
            </a:r>
            <a:endParaRPr lang="zh-CN" altLang="en-US" sz="4000" dirty="0" bmk="_Toc500084695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518586"/>
            <a:ext cx="1024351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update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运行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-server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usr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/local/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redis.conf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93" y="4099404"/>
            <a:ext cx="1869034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18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03249" y="1872257"/>
            <a:ext cx="107386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 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，需要下载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的源代码并进行编译。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wget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http://download.redis.io/releases/redis-3.2.1.tar.gz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tar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xzf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redis-3.2.1.tar.gz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cd redis-3.2.1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make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运行解压以后的文件夹下面的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src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文件夹中的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-server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文件启动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服务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src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-server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5332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376" y="1856885"/>
            <a:ext cx="11062009" cy="402336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zh-CN" dirty="0">
                <a:solidFill>
                  <a:srgbClr val="C00000"/>
                </a:solidFill>
              </a:rPr>
              <a:t>．在</a:t>
            </a:r>
            <a:r>
              <a:rPr lang="en-US" altLang="zh-CN" dirty="0">
                <a:solidFill>
                  <a:srgbClr val="C00000"/>
                </a:solidFill>
              </a:rPr>
              <a:t>Windows</a:t>
            </a:r>
            <a:r>
              <a:rPr lang="zh-CN" altLang="zh-CN" dirty="0">
                <a:solidFill>
                  <a:srgbClr val="C00000"/>
                </a:solidFill>
              </a:rPr>
              <a:t>下安装</a:t>
            </a:r>
            <a:r>
              <a:rPr lang="en-US" altLang="zh-CN" dirty="0" err="1">
                <a:solidFill>
                  <a:srgbClr val="C00000"/>
                </a:solidFill>
              </a:rPr>
              <a:t>Redis</a:t>
            </a:r>
            <a:endParaRPr lang="zh-CN" altLang="zh-CN" dirty="0">
              <a:solidFill>
                <a:srgbClr val="C0000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没有</a:t>
            </a:r>
            <a:r>
              <a:rPr lang="en-US" altLang="zh-CN" dirty="0"/>
              <a:t>Windows</a:t>
            </a:r>
            <a:r>
              <a:rPr lang="zh-CN" altLang="zh-CN" dirty="0"/>
              <a:t>的官方安装包，但是有第三方的安装包。从</a:t>
            </a:r>
            <a:r>
              <a:rPr lang="en-US" altLang="zh-CN" dirty="0"/>
              <a:t>https://</a:t>
            </a:r>
            <a:r>
              <a:rPr lang="en-US" altLang="zh-CN" dirty="0" smtClean="0"/>
              <a:t>github.com/ServiceStack/redis-windows/raw/master/downloads/ redis-latest.zip</a:t>
            </a:r>
            <a:r>
              <a:rPr lang="zh-CN" altLang="zh-CN" dirty="0"/>
              <a:t>下载第三方</a:t>
            </a:r>
            <a:r>
              <a:rPr lang="en-US" altLang="zh-CN" dirty="0" err="1"/>
              <a:t>Redis</a:t>
            </a:r>
            <a:r>
              <a:rPr lang="zh-CN" altLang="zh-CN" dirty="0"/>
              <a:t>并解压后，使用</a:t>
            </a:r>
            <a:r>
              <a:rPr lang="en-US" altLang="zh-CN" dirty="0"/>
              <a:t>CMD</a:t>
            </a:r>
            <a:r>
              <a:rPr lang="zh-CN" altLang="zh-CN" dirty="0"/>
              <a:t>进入解压以后的文件夹并运行命令</a:t>
            </a:r>
            <a:r>
              <a:rPr lang="en-US" altLang="zh-CN" dirty="0"/>
              <a:t>redis-server.exe </a:t>
            </a:r>
            <a:r>
              <a:rPr lang="en-US" altLang="zh-CN" dirty="0" err="1"/>
              <a:t>redis.windows.conf</a:t>
            </a:r>
            <a:r>
              <a:rPr lang="zh-CN" altLang="zh-CN" dirty="0"/>
              <a:t>启动</a:t>
            </a:r>
            <a:r>
              <a:rPr lang="en-US" altLang="zh-CN" dirty="0" err="1"/>
              <a:t>Redis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 descr="C:\Users\604long\Desktop\timg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13" y="4070195"/>
            <a:ext cx="2759899" cy="209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817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6.2.2  </a:t>
            </a:r>
            <a:r>
              <a:rPr lang="en-US" altLang="zh-CN" sz="4000" dirty="0" err="1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</a:t>
            </a:r>
            <a:r>
              <a:rPr lang="zh-CN" altLang="en-US" sz="4000" dirty="0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交互环境的</a:t>
            </a:r>
            <a:r>
              <a:rPr lang="zh-CN" altLang="en-US" sz="4000" dirty="0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</a:t>
            </a:r>
            <a:endParaRPr lang="zh-CN" altLang="en-US" sz="4000" dirty="0" bmk="_Toc500084699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25191" y="1976187"/>
            <a:ext cx="1078768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不一样，要使用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的各种简单功能，只需要使用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自带的交互环境即可，没有必要安装一个第三方的客户端。在安装了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以后，先启动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-Server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，接着启动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的交互环境。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 charset="-122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对于使用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，进入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交互环境非常简单，打开终端输入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-cli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，并按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Enter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键即可。对于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Windows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，需要先在终端或者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CMD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下进入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的安装文件夹，然后在里面运行命令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-cli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来启动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的交互环境。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4100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交互环境中，使用</a:t>
            </a:r>
            <a:r>
              <a:rPr lang="en-US" altLang="zh-CN" dirty="0"/>
              <a:t>keys *</a:t>
            </a:r>
            <a:r>
              <a:rPr lang="zh-CN" altLang="zh-CN" dirty="0"/>
              <a:t>可以查看当前有多少的“</a:t>
            </a:r>
            <a:r>
              <a:rPr lang="en-US" altLang="zh-CN" dirty="0"/>
              <a:t>Key</a:t>
            </a:r>
            <a:r>
              <a:rPr lang="zh-CN" altLang="zh-CN" dirty="0"/>
              <a:t>”，如图</a:t>
            </a:r>
            <a:r>
              <a:rPr lang="en-US" altLang="zh-CN" dirty="0"/>
              <a:t>6-33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1843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67" y="2858451"/>
            <a:ext cx="8377838" cy="270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41239" y="58690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6-33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Redis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交互环境中查看当前的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Key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1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770" y="1845734"/>
            <a:ext cx="11095463" cy="444355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 err="1"/>
              <a:t>Redis</a:t>
            </a:r>
            <a:r>
              <a:rPr lang="zh-CN" altLang="zh-CN" dirty="0"/>
              <a:t>中有多种不同的数据类型。不同的数据类型有不同的操作方法。在爬虫开发的过程中主要会用到</a:t>
            </a:r>
            <a:r>
              <a:rPr lang="en-US" altLang="zh-CN" dirty="0" err="1"/>
              <a:t>Redis</a:t>
            </a:r>
            <a:r>
              <a:rPr lang="zh-CN" altLang="zh-CN" dirty="0"/>
              <a:t>的列表与集合，因此本小节讲解这两种数据类型不同的操作方式。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）列表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的列表是一个可读可写的双向队列，可以把数据从左侧或者右侧插入到列表中，也可以从左侧或者右侧读出数据，还可以查看列表的长度。从左侧写数据到列表中，使用的关键字为“</a:t>
            </a:r>
            <a:r>
              <a:rPr lang="en-US" altLang="zh-CN" dirty="0" err="1"/>
              <a:t>lpush</a:t>
            </a:r>
            <a:r>
              <a:rPr lang="zh-CN" altLang="zh-CN" dirty="0"/>
              <a:t>”，这里的“</a:t>
            </a:r>
            <a:r>
              <a:rPr lang="en-US" altLang="zh-CN" dirty="0"/>
              <a:t>l</a:t>
            </a:r>
            <a:r>
              <a:rPr lang="zh-CN" altLang="zh-CN" dirty="0"/>
              <a:t>”为英文“</a:t>
            </a:r>
            <a:r>
              <a:rPr lang="en-US" altLang="zh-CN" dirty="0"/>
              <a:t>left</a:t>
            </a:r>
            <a:r>
              <a:rPr lang="zh-CN" altLang="zh-CN" dirty="0"/>
              <a:t>”（左）的首字母。使用方法为：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lpush key value1 value2 value 3…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29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想查看一个列表的长度，可使用关键字为“</a:t>
            </a:r>
            <a:r>
              <a:rPr lang="en-US" altLang="zh-CN" dirty="0" err="1"/>
              <a:t>llen</a:t>
            </a:r>
            <a:r>
              <a:rPr lang="zh-CN" altLang="zh-CN" dirty="0"/>
              <a:t>”。这个关键字的第</a:t>
            </a:r>
            <a:r>
              <a:rPr lang="en-US" altLang="zh-CN" dirty="0"/>
              <a:t>1</a:t>
            </a:r>
            <a:r>
              <a:rPr lang="zh-CN" altLang="zh-CN" dirty="0"/>
              <a:t>个“</a:t>
            </a:r>
            <a:r>
              <a:rPr lang="en-US" altLang="zh-CN" dirty="0"/>
              <a:t>l</a:t>
            </a:r>
            <a:r>
              <a:rPr lang="zh-CN" altLang="zh-CN" dirty="0"/>
              <a:t>”对应的是英文“</a:t>
            </a:r>
            <a:r>
              <a:rPr lang="en-US" altLang="zh-CN" dirty="0"/>
              <a:t>list</a:t>
            </a:r>
            <a:r>
              <a:rPr lang="zh-CN" altLang="zh-CN" dirty="0"/>
              <a:t>”（列表）的首字母。其运行结果如图</a:t>
            </a:r>
            <a:r>
              <a:rPr lang="en-US" altLang="zh-CN" dirty="0"/>
              <a:t>6-34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图片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08" y="3244097"/>
            <a:ext cx="7416936" cy="23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99593" y="5869094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查看列表长度</a:t>
            </a:r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53309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不删除列表中的数据，又要把数据读出来，就需要使用关键字“</a:t>
            </a:r>
            <a:r>
              <a:rPr lang="en-US" altLang="zh-CN" dirty="0" err="1"/>
              <a:t>lrange</a:t>
            </a:r>
            <a:r>
              <a:rPr lang="zh-CN" altLang="zh-CN" dirty="0"/>
              <a:t>”，这里的“</a:t>
            </a:r>
            <a:r>
              <a:rPr lang="en-US" altLang="zh-CN" dirty="0"/>
              <a:t>l</a:t>
            </a:r>
            <a:r>
              <a:rPr lang="zh-CN" altLang="zh-CN" dirty="0"/>
              <a:t>”对应的是英文“</a:t>
            </a:r>
            <a:r>
              <a:rPr lang="en-US" altLang="zh-CN" dirty="0"/>
              <a:t>list</a:t>
            </a:r>
            <a:r>
              <a:rPr lang="zh-CN" altLang="zh-CN" dirty="0"/>
              <a:t>”的首字母。”</a:t>
            </a:r>
            <a:r>
              <a:rPr lang="en-US" altLang="zh-CN" dirty="0" err="1"/>
              <a:t>lrange</a:t>
            </a:r>
            <a:r>
              <a:rPr lang="zh-CN" altLang="zh-CN" dirty="0"/>
              <a:t>”的使用格式为：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lrange key start end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其中</a:t>
            </a:r>
            <a:r>
              <a:rPr lang="zh-CN" altLang="zh-CN" dirty="0"/>
              <a:t>，</a:t>
            </a:r>
            <a:r>
              <a:rPr lang="en-US" altLang="zh-CN" dirty="0"/>
              <a:t>start</a:t>
            </a:r>
            <a:r>
              <a:rPr lang="zh-CN" altLang="zh-CN" dirty="0"/>
              <a:t>为起始位置，</a:t>
            </a:r>
            <a:r>
              <a:rPr lang="en-US" altLang="zh-CN" dirty="0"/>
              <a:t>end</a:t>
            </a:r>
            <a:r>
              <a:rPr lang="zh-CN" altLang="zh-CN" dirty="0"/>
              <a:t>为结束位置。例如：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lrange chapter_6 0 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3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读取</a:t>
            </a:r>
            <a:r>
              <a:rPr lang="en-US" altLang="zh-CN" dirty="0"/>
              <a:t>chapter_6</a:t>
            </a:r>
            <a:r>
              <a:rPr lang="zh-CN" altLang="zh-CN" dirty="0"/>
              <a:t>这个列表中下标从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3</a:t>
            </a:r>
            <a:r>
              <a:rPr lang="zh-CN" altLang="zh-CN" dirty="0"/>
              <a:t>的</a:t>
            </a:r>
            <a:r>
              <a:rPr lang="en-US" altLang="zh-CN" dirty="0"/>
              <a:t>4</a:t>
            </a:r>
            <a:r>
              <a:rPr lang="zh-CN" altLang="zh-CN" dirty="0"/>
              <a:t>个值，并显示到屏幕上，如图</a:t>
            </a:r>
            <a:r>
              <a:rPr lang="en-US" altLang="zh-CN" dirty="0"/>
              <a:t>6-35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9459" name="图片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41" y="2847717"/>
            <a:ext cx="8541674" cy="224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56518" y="5792802"/>
            <a:ext cx="541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lrange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读取下标为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3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910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运行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结果如图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在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/book/chapter_6/program/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/bin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文件夹下，可以看到图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所示的各个文件。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90" y="3240353"/>
            <a:ext cx="2615774" cy="268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49" y="3609204"/>
            <a:ext cx="4206225" cy="23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21727" y="5985975"/>
            <a:ext cx="8582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手动安装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  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的文件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70222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需要</a:t>
            </a:r>
            <a:r>
              <a:rPr lang="zh-CN" altLang="zh-CN" dirty="0"/>
              <a:t>特别注意的是，在</a:t>
            </a:r>
            <a:r>
              <a:rPr lang="en-US" altLang="zh-CN" dirty="0"/>
              <a:t>Python</a:t>
            </a:r>
            <a:r>
              <a:rPr lang="zh-CN" altLang="zh-CN" dirty="0"/>
              <a:t>中，切片是左闭右开区间，例如，</a:t>
            </a:r>
            <a:r>
              <a:rPr lang="en-US" altLang="zh-CN" dirty="0"/>
              <a:t>test[0:3]</a:t>
            </a:r>
            <a:r>
              <a:rPr lang="zh-CN" altLang="zh-CN" dirty="0"/>
              <a:t>表示读列表的第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个共</a:t>
            </a:r>
            <a:r>
              <a:rPr lang="en-US" altLang="zh-CN" dirty="0"/>
              <a:t>3</a:t>
            </a:r>
            <a:r>
              <a:rPr lang="zh-CN" altLang="zh-CN" dirty="0"/>
              <a:t>个值。但是</a:t>
            </a:r>
            <a:r>
              <a:rPr lang="en-US" altLang="zh-CN" dirty="0" err="1"/>
              <a:t>lrange</a:t>
            </a:r>
            <a:r>
              <a:rPr lang="zh-CN" altLang="zh-CN" dirty="0"/>
              <a:t>的参数是一个闭区间，包括开始，也包括结束，因此在图</a:t>
            </a:r>
            <a:r>
              <a:rPr lang="en-US" altLang="zh-CN" dirty="0"/>
              <a:t>6-35</a:t>
            </a:r>
            <a:r>
              <a:rPr lang="zh-CN" altLang="zh-CN" dirty="0"/>
              <a:t>中会包含下标为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3</a:t>
            </a:r>
            <a:r>
              <a:rPr lang="zh-CN" altLang="zh-CN" dirty="0"/>
              <a:t>的</a:t>
            </a:r>
            <a:r>
              <a:rPr lang="en-US" altLang="zh-CN" dirty="0"/>
              <a:t>4</a:t>
            </a:r>
            <a:r>
              <a:rPr lang="zh-CN" altLang="zh-CN" dirty="0"/>
              <a:t>个值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5130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236797"/>
            <a:ext cx="1626458" cy="13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42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）集合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的集合与</a:t>
            </a:r>
            <a:r>
              <a:rPr lang="en-US" altLang="zh-CN" dirty="0"/>
              <a:t>Python</a:t>
            </a:r>
            <a:r>
              <a:rPr lang="zh-CN" altLang="zh-CN" dirty="0"/>
              <a:t>的集合一样，没有顺序，值不重复。往集合中添加数据，使用的关键字为“</a:t>
            </a:r>
            <a:r>
              <a:rPr lang="en-US" altLang="zh-CN" dirty="0" err="1"/>
              <a:t>sadd</a:t>
            </a:r>
            <a:r>
              <a:rPr lang="zh-CN" altLang="zh-CN" dirty="0"/>
              <a:t>”。这里的“</a:t>
            </a:r>
            <a:r>
              <a:rPr lang="en-US" altLang="zh-CN" dirty="0"/>
              <a:t>s</a:t>
            </a:r>
            <a:r>
              <a:rPr lang="zh-CN" altLang="zh-CN" dirty="0"/>
              <a:t>”对应的是英文单词“</a:t>
            </a:r>
            <a:r>
              <a:rPr lang="en-US" altLang="zh-CN" dirty="0"/>
              <a:t>set</a:t>
            </a:r>
            <a:r>
              <a:rPr lang="zh-CN" altLang="zh-CN" dirty="0"/>
              <a:t>”（集合）。使用格式为：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sadd key value1 value2 value3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76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70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6.2.3  </a:t>
            </a:r>
            <a:r>
              <a:rPr lang="en-US" altLang="zh-CN" sz="4000" dirty="0" err="1" bmk="_Toc50008470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Redis-py</a:t>
            </a:r>
            <a:endParaRPr lang="zh-CN" altLang="en-US" sz="4000" dirty="0" bmk="_Toc5000847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0652" y="1737360"/>
            <a:ext cx="11340001" cy="4573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Redis-py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>
              <a:tabLst/>
            </a:pPr>
            <a:r>
              <a:rPr lang="en-US" altLang="zh-CN" dirty="0">
                <a:solidFill>
                  <a:srgbClr val="0070C0"/>
                </a:solidFill>
              </a:rPr>
              <a:t>pip install </a:t>
            </a:r>
            <a:r>
              <a:rPr lang="en-US" altLang="zh-CN" dirty="0" err="1">
                <a:solidFill>
                  <a:srgbClr val="0070C0"/>
                </a:solidFill>
              </a:rPr>
              <a:t>redis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安装结果如图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38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     </a:t>
            </a:r>
            <a:r>
              <a:rPr lang="zh-CN" altLang="zh-CN" dirty="0" smtClean="0"/>
              <a:t>安装</a:t>
            </a:r>
            <a:r>
              <a:rPr lang="zh-CN" altLang="zh-CN" dirty="0"/>
              <a:t>完成以后，打开</a:t>
            </a:r>
            <a:r>
              <a:rPr lang="en-US" altLang="zh-CN" dirty="0"/>
              <a:t>Python </a:t>
            </a:r>
            <a:r>
              <a:rPr lang="zh-CN" altLang="zh-CN" dirty="0"/>
              <a:t>交互环境，输入以下代码并按</a:t>
            </a:r>
            <a:r>
              <a:rPr lang="en-US" altLang="zh-CN" dirty="0"/>
              <a:t>Enter</a:t>
            </a:r>
            <a:r>
              <a:rPr lang="zh-CN" altLang="zh-CN" dirty="0"/>
              <a:t>键，如果没有报错，则表示安装成功。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import </a:t>
            </a:r>
            <a:r>
              <a:rPr lang="zh-CN" altLang="zh-CN" dirty="0" smtClean="0">
                <a:solidFill>
                  <a:srgbClr val="0070C0"/>
                </a:solidFill>
              </a:rPr>
              <a:t>redis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indent="258763">
              <a:lnSpc>
                <a:spcPct val="100000"/>
              </a:lnSpc>
              <a:buClrTx/>
              <a:buSzTx/>
              <a:buNone/>
            </a:pP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．使用</a:t>
            </a:r>
            <a:r>
              <a:rPr lang="en-US" altLang="zh-CN" dirty="0" err="1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Redis-py</a:t>
            </a:r>
            <a:endParaRPr lang="zh-CN" altLang="zh-CN" dirty="0">
              <a:solidFill>
                <a:srgbClr val="C00000"/>
              </a:solidFill>
              <a:ea typeface="方正兰亭中黑简体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     </a:t>
            </a:r>
            <a:r>
              <a:rPr lang="zh-CN" altLang="zh-CN" dirty="0" smtClean="0"/>
              <a:t>在</a:t>
            </a:r>
            <a:r>
              <a:rPr lang="en-US" altLang="zh-CN" dirty="0"/>
              <a:t>Python</a:t>
            </a:r>
            <a:r>
              <a:rPr lang="zh-CN" altLang="zh-CN" dirty="0"/>
              <a:t>中使用</a:t>
            </a:r>
            <a:r>
              <a:rPr lang="en-US" altLang="zh-CN" dirty="0" err="1"/>
              <a:t>Redis-py</a:t>
            </a:r>
            <a:r>
              <a:rPr lang="zh-CN" altLang="zh-CN" dirty="0"/>
              <a:t>，只需要简单的两步：连接</a:t>
            </a:r>
            <a:r>
              <a:rPr lang="en-US" altLang="zh-CN" dirty="0" err="1"/>
              <a:t>Redis</a:t>
            </a:r>
            <a:r>
              <a:rPr lang="zh-CN" altLang="zh-CN" dirty="0"/>
              <a:t>，操作</a:t>
            </a:r>
            <a:r>
              <a:rPr lang="en-US" altLang="zh-CN" dirty="0" err="1"/>
              <a:t>Redis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9103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21" y="2524939"/>
            <a:ext cx="7682435" cy="307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82949" y="5853720"/>
            <a:ext cx="3336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6-38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使用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pip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安装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Redis-py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60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</a:t>
            </a:r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.3  </a:t>
            </a:r>
            <a:r>
              <a:rPr lang="en-US" altLang="zh-CN" sz="4000" dirty="0" err="1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MongoDB</a:t>
            </a:r>
            <a:r>
              <a:rPr lang="zh-CN" altLang="en-US" sz="4000" dirty="0" bmk="_Toc500084702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</a:t>
            </a:r>
            <a:r>
              <a:rPr lang="zh-CN" altLang="en-US" sz="4000" dirty="0" bmk="_Toc500084702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建议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085697"/>
            <a:ext cx="100584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4000" spc="-50" dirty="0" bmk="_Toc50008470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6.3.1  </a:t>
            </a:r>
            <a:r>
              <a:rPr lang="zh-CN" altLang="en-US" sz="4000" spc="-50" dirty="0" bmk="_Toc50008470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少读少写少更新</a:t>
            </a:r>
            <a:endParaRPr lang="zh-CN" altLang="en-US" sz="4000" spc="-50" dirty="0" bmk="_Toc50008470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虽然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相比于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MySQL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来说，速度快了很多，但是频繁读写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还是会严重拖慢程序的执行速度。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以插入数据为例，对于相同的数据，进行逐条插入和批量插入，速度差异非常显著，其速度效率对比如图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127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32" y="1911622"/>
            <a:ext cx="3755835" cy="37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75609" y="583141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6-39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逐条插入与批量插入速度效率对比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7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同样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是插入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10000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条数据，逐条插入耗时约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3.7s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，批量插入耗时约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0.2s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。这个差距看起来已经很显著了吧。这还只是在本地测试的数据，如果使用远程的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服务器且数据量足够大，这个时间差甚至可以高达数小时。</a:t>
            </a:r>
            <a:endParaRPr lang="zh-CN" altLang="en-US" dirty="0">
              <a:solidFill>
                <a:schemeClr val="tx1"/>
              </a:solidFill>
            </a:endParaRPr>
          </a:p>
          <a:p>
            <a:pPr lvl="0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建议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把要插入到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中的数据先统一放到一个列表中，等积累到一定量再一次性插入。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759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303142"/>
            <a:ext cx="100584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对于读数据，在内存允许的情况下，应该一次性把数据读入内存，尽量减少对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的读取操作。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在某些情况下，更新操作不得不逐条进行，例如，对于图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40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所示的一个集合“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Data_bat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time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这一列的值延后一天。“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2017-07-10”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变为“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2017-07-11”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2017-07-09”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变为“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2017-07-10”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，以此类推。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如果使用常规操作，需要一条一条更新，如图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7071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3" y="2011092"/>
            <a:ext cx="4407143" cy="3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34" y="2011092"/>
            <a:ext cx="6071784" cy="3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326995" y="5904791"/>
            <a:ext cx="9077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6-40  time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这一列必须逐条更新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中逐条更新数据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22424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首先</a:t>
            </a:r>
            <a:r>
              <a:rPr lang="zh-CN" altLang="zh-CN" dirty="0"/>
              <a:t>把所有数据读入内存，根据</a:t>
            </a:r>
            <a:r>
              <a:rPr lang="en-US" altLang="zh-CN" dirty="0"/>
              <a:t>_id</a:t>
            </a:r>
            <a:r>
              <a:rPr lang="zh-CN" altLang="zh-CN" dirty="0"/>
              <a:t>查找每一条记录后再逐一更新。每一条数据都不一样，似乎没有办法批量更新。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情况，是否有办法优化呢？答案当然是有，那就是不更新！这句话的意思是说，不要执行“更新”这个动作。把更新这个动作改为插入。这样就可以实现批量更新的效果了。具体来说，就是把数据批量插入到一个新的</a:t>
            </a:r>
            <a:r>
              <a:rPr lang="en-US" altLang="zh-CN" dirty="0" err="1"/>
              <a:t>MongoDB</a:t>
            </a:r>
            <a:r>
              <a:rPr lang="zh-CN" altLang="zh-CN" dirty="0"/>
              <a:t>集合中，再把原来的集合删除，最后将新的集合改为原来集合的名字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如</a:t>
            </a:r>
            <a:r>
              <a:rPr lang="zh-CN" altLang="zh-CN" dirty="0"/>
              <a:t>图</a:t>
            </a:r>
            <a:r>
              <a:rPr lang="en-US" altLang="zh-CN" dirty="0"/>
              <a:t>6-42</a:t>
            </a:r>
            <a:r>
              <a:rPr lang="zh-CN" altLang="zh-CN" dirty="0"/>
              <a:t>所示，把更新操作改为插入操作，耗时约为逐条更新的十分之一。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16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702" y="1845734"/>
            <a:ext cx="10218978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这种方式，</a:t>
            </a:r>
            <a:r>
              <a:rPr lang="en-US" altLang="zh-CN" dirty="0" err="1"/>
              <a:t>MongoDB</a:t>
            </a:r>
            <a:r>
              <a:rPr lang="zh-CN" altLang="zh-CN" dirty="0"/>
              <a:t>不会自动创建配置文件，因此需要进一步配置。在这个文件夹下面手动创建两个文件夹——“</a:t>
            </a:r>
            <a:r>
              <a:rPr lang="en-US" altLang="zh-CN" dirty="0"/>
              <a:t>log</a:t>
            </a:r>
            <a:r>
              <a:rPr lang="zh-CN" altLang="zh-CN" dirty="0"/>
              <a:t>”和“</a:t>
            </a:r>
            <a:r>
              <a:rPr lang="en-US" altLang="zh-CN" dirty="0"/>
              <a:t>data</a:t>
            </a:r>
            <a:r>
              <a:rPr lang="zh-CN" altLang="zh-CN" dirty="0"/>
              <a:t>”。使用任何一个文本编辑器编写如下内容：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systemLog: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>
                <a:solidFill>
                  <a:srgbClr val="0070C0"/>
                </a:solidFill>
              </a:rPr>
              <a:t>destination: file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path: log/mongo.log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logAppend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en-US" altLang="zh-CN" dirty="0" smtClean="0">
                <a:solidFill>
                  <a:srgbClr val="0070C0"/>
                </a:solidFill>
              </a:rPr>
              <a:t>true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11" y="4181096"/>
            <a:ext cx="2189754" cy="187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71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29" y="1879755"/>
            <a:ext cx="4524220" cy="39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04764" y="5920627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把更新操作改为插入操作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06719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提高效率，就需要引入</a:t>
            </a:r>
            <a:r>
              <a:rPr lang="en-US" altLang="zh-CN" dirty="0" err="1"/>
              <a:t>Redis</a:t>
            </a:r>
            <a:r>
              <a:rPr lang="zh-CN" altLang="zh-CN" dirty="0"/>
              <a:t>。由于</a:t>
            </a:r>
            <a:r>
              <a:rPr lang="en-US" altLang="zh-CN" dirty="0" err="1"/>
              <a:t>Redis</a:t>
            </a:r>
            <a:r>
              <a:rPr lang="zh-CN" altLang="zh-CN" dirty="0"/>
              <a:t>是基于内存的数据库，因此即使频繁对其读</a:t>
            </a:r>
            <a:r>
              <a:rPr lang="en-US" altLang="zh-CN" dirty="0"/>
              <a:t>/</a:t>
            </a:r>
            <a:r>
              <a:rPr lang="zh-CN" altLang="zh-CN" dirty="0"/>
              <a:t>写，对性能的影响也远远小于频繁读</a:t>
            </a:r>
            <a:r>
              <a:rPr lang="en-US" altLang="zh-CN" dirty="0"/>
              <a:t>/</a:t>
            </a:r>
            <a:r>
              <a:rPr lang="zh-CN" altLang="zh-CN" dirty="0"/>
              <a:t>写</a:t>
            </a:r>
            <a:r>
              <a:rPr lang="en-US" altLang="zh-CN" dirty="0" err="1"/>
              <a:t>MongoDB</a:t>
            </a:r>
            <a:r>
              <a:rPr lang="zh-CN" altLang="zh-CN" dirty="0"/>
              <a:t>。在</a:t>
            </a:r>
            <a:r>
              <a:rPr lang="en-US" altLang="zh-CN" dirty="0" err="1"/>
              <a:t>Redis</a:t>
            </a:r>
            <a:r>
              <a:rPr lang="zh-CN" altLang="zh-CN" dirty="0"/>
              <a:t>中创建一个集合“</a:t>
            </a:r>
            <a:r>
              <a:rPr lang="en-US" altLang="zh-CN" dirty="0" err="1"/>
              <a:t>crawled_url</a:t>
            </a:r>
            <a:r>
              <a:rPr lang="zh-CN" altLang="zh-CN" dirty="0"/>
              <a:t>”，爬虫在爬一个网址之前，先把这个网址</a:t>
            </a:r>
            <a:r>
              <a:rPr lang="en-US" altLang="zh-CN" dirty="0" err="1"/>
              <a:t>sadd</a:t>
            </a:r>
            <a:r>
              <a:rPr lang="zh-CN" altLang="zh-CN" dirty="0"/>
              <a:t>到这个集合中。如果返回为</a:t>
            </a:r>
            <a:r>
              <a:rPr lang="en-US" altLang="zh-CN" dirty="0"/>
              <a:t>1</a:t>
            </a:r>
            <a:r>
              <a:rPr lang="zh-CN" altLang="zh-CN" dirty="0"/>
              <a:t>，那么表示这个网址之前没有爬过，爬虫需要去爬取详情页。如果返回</a:t>
            </a:r>
            <a:r>
              <a:rPr lang="en-US" altLang="zh-CN" dirty="0"/>
              <a:t>0</a:t>
            </a:r>
            <a:r>
              <a:rPr lang="zh-CN" altLang="zh-CN" dirty="0"/>
              <a:t>，表示这个网址之前已经爬过了，就不需要再爬了。示例代码片段如下：</a:t>
            </a:r>
          </a:p>
          <a:p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75339" y="981423"/>
            <a:ext cx="750718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6.3.2  </a:t>
            </a:r>
            <a:r>
              <a:rPr lang="zh-CN" altLang="en-US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能用</a:t>
            </a:r>
            <a:r>
              <a:rPr lang="en-US" altLang="zh-CN" sz="4000" dirty="0" err="1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</a:t>
            </a:r>
            <a:r>
              <a:rPr lang="zh-CN" altLang="en-US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就不用</a:t>
            </a:r>
            <a:r>
              <a:rPr lang="en-US" altLang="zh-CN" sz="4000" dirty="0" err="1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endParaRPr lang="en-US" altLang="zh-CN" sz="4000" dirty="0" bmk="_Toc50008470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725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…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for url in url_list: #url_list为在贴吧列表页得到的每一个帖子的详情页网址列表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  if </a:t>
            </a:r>
            <a:r>
              <a:rPr lang="en-US" altLang="zh-CN" dirty="0" err="1">
                <a:solidFill>
                  <a:srgbClr val="0070C0"/>
                </a:solidFill>
              </a:rPr>
              <a:t>client.sadd</a:t>
            </a:r>
            <a:r>
              <a:rPr lang="en-US" altLang="zh-CN" dirty="0">
                <a:solidFill>
                  <a:srgbClr val="0070C0"/>
                </a:solidFill>
              </a:rPr>
              <a:t>('</a:t>
            </a:r>
            <a:r>
              <a:rPr lang="en-US" altLang="zh-CN" dirty="0" err="1">
                <a:solidFill>
                  <a:srgbClr val="0070C0"/>
                </a:solidFill>
              </a:rPr>
              <a:t>crawled_url</a:t>
            </a:r>
            <a:r>
              <a:rPr lang="en-US" altLang="zh-CN" dirty="0">
                <a:solidFill>
                  <a:srgbClr val="0070C0"/>
                </a:solidFill>
              </a:rPr>
              <a:t>', 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) == 1: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</a:t>
            </a:r>
            <a:r>
              <a:rPr lang="zh-CN" altLang="zh-CN" dirty="0">
                <a:solidFill>
                  <a:srgbClr val="0070C0"/>
                </a:solidFill>
              </a:rPr>
              <a:t>crawl(url)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…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30084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64" y="3857414"/>
            <a:ext cx="2578154" cy="217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7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6.4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阶段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案例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27101" y="1987785"/>
            <a:ext cx="1186489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8470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6.4.1  </a:t>
            </a:r>
            <a:r>
              <a:rPr lang="zh-CN" altLang="en-US" sz="4000" spc="-50" dirty="0" bmk="_Toc50008470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CN" altLang="en-US" sz="4000" spc="-50" dirty="0" bmk="_Toc500084704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目标网站：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http://dongyeguiwu.zuopinj.com/5525/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目标内容：小说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《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白夜行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》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第一章到第十三章的正文内容。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任务要求：编写两个爬虫，爬虫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http://dongyeguiwu.zuopinj.com/ 5525/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获取小说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《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白夜行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》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第一章到第十三章的网址，并将网址添加到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的列表中。爬虫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的列表中读出网址，进入网址爬取每一章的具体内容，再将内容保存到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93010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涉及</a:t>
            </a:r>
            <a:r>
              <a:rPr lang="zh-CN" altLang="zh-CN" dirty="0"/>
              <a:t>的知识点：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）使用</a:t>
            </a:r>
            <a:r>
              <a:rPr lang="en-US" altLang="zh-CN" dirty="0"/>
              <a:t>requests</a:t>
            </a:r>
            <a:r>
              <a:rPr lang="zh-CN" altLang="zh-CN" dirty="0"/>
              <a:t>获取网页源代码。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）使用</a:t>
            </a:r>
            <a:r>
              <a:rPr lang="en-US" altLang="zh-CN" dirty="0" err="1"/>
              <a:t>XPath</a:t>
            </a:r>
            <a:r>
              <a:rPr lang="zh-CN" altLang="zh-CN" dirty="0"/>
              <a:t>从网页源代码中提取数据。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）使用</a:t>
            </a:r>
            <a:r>
              <a:rPr lang="en-US" altLang="zh-CN" dirty="0" err="1"/>
              <a:t>Redis</a:t>
            </a:r>
            <a:r>
              <a:rPr lang="zh-CN" altLang="zh-CN" dirty="0"/>
              <a:t>与</a:t>
            </a:r>
            <a:r>
              <a:rPr lang="en-US" altLang="zh-CN" dirty="0" err="1"/>
              <a:t>MongoDB</a:t>
            </a:r>
            <a:r>
              <a:rPr lang="zh-CN" altLang="zh-CN" dirty="0"/>
              <a:t>读</a:t>
            </a:r>
            <a:r>
              <a:rPr lang="en-US" altLang="zh-CN" dirty="0"/>
              <a:t>/</a:t>
            </a:r>
            <a:r>
              <a:rPr lang="zh-CN" altLang="zh-CN" dirty="0"/>
              <a:t>写数据。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18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16" y="4109521"/>
            <a:ext cx="2376264" cy="189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3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8470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6.4.2  </a:t>
            </a:r>
            <a:r>
              <a:rPr lang="zh-CN" altLang="en-US" sz="4000" dirty="0" bmk="_Toc50008470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核心代码</a:t>
            </a:r>
            <a:r>
              <a:rPr lang="zh-CN" altLang="en-US" sz="4000" dirty="0" bmk="_Toc50008470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构建</a:t>
            </a:r>
            <a:endParaRPr lang="zh-CN" altLang="en-US" sz="4000" dirty="0" bmk="_Toc50008470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3687" y="2050235"/>
            <a:ext cx="10562498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XPath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获取每一章的网址，再将它们添加到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中。其核心代码如下：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=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selector.xpath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('//div[@class="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book_list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"]/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/li/a/@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href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')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for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in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: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  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client.lpush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('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url_queue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',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)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0726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980" y="1845734"/>
            <a:ext cx="10419700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爬取正文的爬虫，只要发现</a:t>
            </a:r>
            <a:r>
              <a:rPr lang="en-US" altLang="zh-CN" dirty="0" err="1"/>
              <a:t>Redis</a:t>
            </a:r>
            <a:r>
              <a:rPr lang="zh-CN" altLang="zh-CN" dirty="0"/>
              <a:t>里的</a:t>
            </a:r>
            <a:r>
              <a:rPr lang="en-US" altLang="zh-CN" dirty="0" err="1"/>
              <a:t>url_queue</a:t>
            </a:r>
            <a:r>
              <a:rPr lang="zh-CN" altLang="zh-CN" dirty="0"/>
              <a:t>这个列表不为空，就要从里面读出网址，并爬取数据。因此，其代码如下：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content_list = []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while client.llen('url_queue') &gt; 0: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url = client.lpop('url_queue').decode()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source = requests.get(url).content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7727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 </a:t>
            </a:r>
            <a:r>
              <a:rPr lang="zh-CN" altLang="zh-CN" dirty="0">
                <a:solidFill>
                  <a:srgbClr val="0070C0"/>
                </a:solidFill>
              </a:rPr>
              <a:t>selector = html.fromstring(source)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chapter_name = selector.xpath('//div[@class="h1title"]/h1/text()')[0]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content = selector.xpath('//div[@id="htmlContent"]/p/text()')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content_list.append({'title': chapter_name, 'content': '\n'.join(content)})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handler.insert(content_list)</a:t>
            </a:r>
          </a:p>
          <a:p>
            <a:pPr marL="0" indent="0">
              <a:buNone/>
            </a:pP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09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70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6.4.3  </a:t>
            </a:r>
            <a:r>
              <a:rPr lang="zh-CN" altLang="en-US" sz="4000" dirty="0" bmk="_Toc50008470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调试与</a:t>
            </a:r>
            <a:r>
              <a:rPr lang="zh-CN" altLang="en-US" sz="4000" dirty="0" bmk="_Toc50008470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运行</a:t>
            </a:r>
            <a:endParaRPr lang="zh-CN" altLang="en-US" sz="4000" dirty="0" bmk="_Toc50008470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07710" y="1831755"/>
            <a:ext cx="1052229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运行结束以后，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中应该会出现一个名为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的列表，执行以下代码：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llen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url_queue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此时，程序返回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1746" name="图片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70" y="3658788"/>
            <a:ext cx="5163647" cy="228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738140" y="6032140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爬虫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一共爬到了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13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个章节的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URL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1093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</a:t>
            </a:r>
            <a:r>
              <a:rPr lang="zh-CN" altLang="zh-CN" dirty="0" smtClean="0"/>
              <a:t>爬虫</a:t>
            </a:r>
            <a:r>
              <a:rPr lang="en-US" altLang="zh-CN" dirty="0"/>
              <a:t>2</a:t>
            </a:r>
            <a:r>
              <a:rPr lang="zh-CN" altLang="zh-CN" dirty="0"/>
              <a:t>运行结束以后，</a:t>
            </a:r>
            <a:r>
              <a:rPr lang="en-US" altLang="zh-CN" dirty="0" err="1"/>
              <a:t>Redis</a:t>
            </a:r>
            <a:r>
              <a:rPr lang="zh-CN" altLang="zh-CN" dirty="0"/>
              <a:t>中的</a:t>
            </a:r>
            <a:r>
              <a:rPr lang="en-US" altLang="zh-CN" dirty="0" err="1"/>
              <a:t>url_queue</a:t>
            </a:r>
            <a:r>
              <a:rPr lang="zh-CN" altLang="zh-CN" dirty="0"/>
              <a:t>会消失，同时</a:t>
            </a:r>
            <a:r>
              <a:rPr lang="en-US" altLang="zh-CN" dirty="0" err="1"/>
              <a:t>MongoDB</a:t>
            </a:r>
            <a:r>
              <a:rPr lang="zh-CN" altLang="zh-CN" dirty="0"/>
              <a:t>中会保存小说每一章的内容，如图</a:t>
            </a:r>
            <a:r>
              <a:rPr lang="en-US" altLang="zh-CN" dirty="0"/>
              <a:t>6-44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2770" name="图片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69" y="2684521"/>
            <a:ext cx="4102822" cy="326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41513" y="6032139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爬取下来的结果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056858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1082</TotalTime>
  <Words>5470</Words>
  <Application>Microsoft Office PowerPoint</Application>
  <PresentationFormat>宽屏</PresentationFormat>
  <Paragraphs>361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17" baseType="lpstr">
      <vt:lpstr>Gungsuh</vt:lpstr>
      <vt:lpstr>方正兰亭黑简体</vt:lpstr>
      <vt:lpstr>方正兰亭刊宋简体</vt:lpstr>
      <vt:lpstr>方正兰亭中黑简体</vt:lpstr>
      <vt:lpstr>方正书宋简体</vt:lpstr>
      <vt:lpstr>黑体</vt:lpstr>
      <vt:lpstr>华文行楷</vt:lpstr>
      <vt:lpstr>华文新魏</vt:lpstr>
      <vt:lpstr>宋体</vt:lpstr>
      <vt:lpstr>Arial</vt:lpstr>
      <vt:lpstr>Blackadder ITC</vt:lpstr>
      <vt:lpstr>Calibri</vt:lpstr>
      <vt:lpstr>Calibri Light</vt:lpstr>
      <vt:lpstr>Times New Roman</vt:lpstr>
      <vt:lpstr>Wingdings</vt:lpstr>
      <vt:lpstr>回顾</vt:lpstr>
      <vt:lpstr>    Python  Crawler Development </vt:lpstr>
      <vt:lpstr>第6章 Python与数据库</vt:lpstr>
      <vt:lpstr>PowerPoint 演示文稿</vt:lpstr>
      <vt:lpstr>6.1  MongoDB</vt:lpstr>
      <vt:lpstr>PowerPoint 演示文稿</vt:lpstr>
      <vt:lpstr>6.1.1  MongoDB的安装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6.1.2  PyMongo的安装与使用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6.1.3  使用RoboMongo执行MongoDB命令</vt:lpstr>
      <vt:lpstr>PowerPoint 演示文稿</vt:lpstr>
      <vt:lpstr>PowerPoint 演示文稿</vt:lpstr>
      <vt:lpstr>6.2  Redis</vt:lpstr>
      <vt:lpstr>PowerPoint 演示文稿</vt:lpstr>
      <vt:lpstr>PowerPoint 演示文稿</vt:lpstr>
      <vt:lpstr>6.2.1  环境搭建</vt:lpstr>
      <vt:lpstr>PowerPoint 演示文稿</vt:lpstr>
      <vt:lpstr>PowerPoint 演示文稿</vt:lpstr>
      <vt:lpstr>6.2.2  Redis交互环境的使用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6.2.3  Redis-py</vt:lpstr>
      <vt:lpstr>PowerPoint 演示文稿</vt:lpstr>
      <vt:lpstr>6.3  MongoDB的优化建议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6.3.2  能用Redis就不用MongoDB</vt:lpstr>
      <vt:lpstr>PowerPoint 演示文稿</vt:lpstr>
      <vt:lpstr>6.4  阶段案例</vt:lpstr>
      <vt:lpstr>PowerPoint 演示文稿</vt:lpstr>
      <vt:lpstr>6.4.2  核心代码构建</vt:lpstr>
      <vt:lpstr>PowerPoint 演示文稿</vt:lpstr>
      <vt:lpstr>PowerPoint 演示文稿</vt:lpstr>
      <vt:lpstr>6.4.3  调试与运行</vt:lpstr>
      <vt:lpstr>PowerPoint 演示文稿</vt:lpstr>
      <vt:lpstr>6.5  本章小结</vt:lpstr>
      <vt:lpstr>6.6  动手实践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Python基础实例教程（微课版）</dc:title>
  <dc:creator>songxin</dc:creator>
  <cp:lastModifiedBy>songxin</cp:lastModifiedBy>
  <cp:revision>60</cp:revision>
  <dcterms:created xsi:type="dcterms:W3CDTF">2018-11-05T02:15:35Z</dcterms:created>
  <dcterms:modified xsi:type="dcterms:W3CDTF">2018-11-13T08:09:40Z</dcterms:modified>
</cp:coreProperties>
</file>